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1" autoAdjust="0"/>
    <p:restoredTop sz="94660"/>
  </p:normalViewPr>
  <p:slideViewPr>
    <p:cSldViewPr snapToGrid="0">
      <p:cViewPr varScale="1">
        <p:scale>
          <a:sx n="70" d="100"/>
          <a:sy n="70" d="100"/>
        </p:scale>
        <p:origin x="103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9B34661-1F51-42DA-806D-CE4FFCB65156}" type="datetimeFigureOut">
              <a:rPr kumimoji="1" lang="ja-JP" altLang="en-US" smtClean="0"/>
              <a:t>2022/4/25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ABFFA3-3A85-4F88-974F-99E41150A6BE}" type="slidenum">
              <a:rPr kumimoji="1" lang="ja-JP" altLang="en-US" smtClean="0"/>
              <a:t>‹#›</a:t>
            </a:fld>
            <a:endParaRPr kumimoji="1" lang="ja-JP" altLang="en-US"/>
          </a:p>
        </p:txBody>
      </p:sp>
    </p:spTree>
    <p:extLst>
      <p:ext uri="{BB962C8B-B14F-4D97-AF65-F5344CB8AC3E}">
        <p14:creationId xmlns:p14="http://schemas.microsoft.com/office/powerpoint/2010/main" val="42059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9B34661-1F51-42DA-806D-CE4FFCB65156}" type="datetimeFigureOut">
              <a:rPr kumimoji="1" lang="ja-JP" altLang="en-US" smtClean="0"/>
              <a:t>2022/4/25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ABFFA3-3A85-4F88-974F-99E41150A6BE}" type="slidenum">
              <a:rPr kumimoji="1" lang="ja-JP" altLang="en-US" smtClean="0"/>
              <a:t>‹#›</a:t>
            </a:fld>
            <a:endParaRPr kumimoji="1" lang="ja-JP" altLang="en-US"/>
          </a:p>
        </p:txBody>
      </p:sp>
    </p:spTree>
    <p:extLst>
      <p:ext uri="{BB962C8B-B14F-4D97-AF65-F5344CB8AC3E}">
        <p14:creationId xmlns:p14="http://schemas.microsoft.com/office/powerpoint/2010/main" val="2577585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9B34661-1F51-42DA-806D-CE4FFCB65156}" type="datetimeFigureOut">
              <a:rPr kumimoji="1" lang="ja-JP" altLang="en-US" smtClean="0"/>
              <a:t>2022/4/25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ABFFA3-3A85-4F88-974F-99E41150A6BE}" type="slidenum">
              <a:rPr kumimoji="1" lang="ja-JP" altLang="en-US" smtClean="0"/>
              <a:t>‹#›</a:t>
            </a:fld>
            <a:endParaRPr kumimoji="1" lang="ja-JP" altLang="en-US"/>
          </a:p>
        </p:txBody>
      </p:sp>
    </p:spTree>
    <p:extLst>
      <p:ext uri="{BB962C8B-B14F-4D97-AF65-F5344CB8AC3E}">
        <p14:creationId xmlns:p14="http://schemas.microsoft.com/office/powerpoint/2010/main" val="2433354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9B34661-1F51-42DA-806D-CE4FFCB65156}" type="datetimeFigureOut">
              <a:rPr kumimoji="1" lang="ja-JP" altLang="en-US" smtClean="0"/>
              <a:t>2022/4/25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ABFFA3-3A85-4F88-974F-99E41150A6BE}" type="slidenum">
              <a:rPr kumimoji="1" lang="ja-JP" altLang="en-US" smtClean="0"/>
              <a:t>‹#›</a:t>
            </a:fld>
            <a:endParaRPr kumimoji="1" lang="ja-JP" altLang="en-US"/>
          </a:p>
        </p:txBody>
      </p:sp>
    </p:spTree>
    <p:extLst>
      <p:ext uri="{BB962C8B-B14F-4D97-AF65-F5344CB8AC3E}">
        <p14:creationId xmlns:p14="http://schemas.microsoft.com/office/powerpoint/2010/main" val="2407363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9B34661-1F51-42DA-806D-CE4FFCB65156}" type="datetimeFigureOut">
              <a:rPr kumimoji="1" lang="ja-JP" altLang="en-US" smtClean="0"/>
              <a:t>2022/4/25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ABFFA3-3A85-4F88-974F-99E41150A6BE}" type="slidenum">
              <a:rPr kumimoji="1" lang="ja-JP" altLang="en-US" smtClean="0"/>
              <a:t>‹#›</a:t>
            </a:fld>
            <a:endParaRPr kumimoji="1" lang="ja-JP" altLang="en-US"/>
          </a:p>
        </p:txBody>
      </p:sp>
    </p:spTree>
    <p:extLst>
      <p:ext uri="{BB962C8B-B14F-4D97-AF65-F5344CB8AC3E}">
        <p14:creationId xmlns:p14="http://schemas.microsoft.com/office/powerpoint/2010/main" val="1238180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9B34661-1F51-42DA-806D-CE4FFCB65156}" type="datetimeFigureOut">
              <a:rPr kumimoji="1" lang="ja-JP" altLang="en-US" smtClean="0"/>
              <a:t>2022/4/25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ABFFA3-3A85-4F88-974F-99E41150A6BE}" type="slidenum">
              <a:rPr kumimoji="1" lang="ja-JP" altLang="en-US" smtClean="0"/>
              <a:t>‹#›</a:t>
            </a:fld>
            <a:endParaRPr kumimoji="1" lang="ja-JP" altLang="en-US"/>
          </a:p>
        </p:txBody>
      </p:sp>
    </p:spTree>
    <p:extLst>
      <p:ext uri="{BB962C8B-B14F-4D97-AF65-F5344CB8AC3E}">
        <p14:creationId xmlns:p14="http://schemas.microsoft.com/office/powerpoint/2010/main" val="4264466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9B34661-1F51-42DA-806D-CE4FFCB65156}" type="datetimeFigureOut">
              <a:rPr kumimoji="1" lang="ja-JP" altLang="en-US" smtClean="0"/>
              <a:t>2022/4/25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CABFFA3-3A85-4F88-974F-99E41150A6BE}" type="slidenum">
              <a:rPr kumimoji="1" lang="ja-JP" altLang="en-US" smtClean="0"/>
              <a:t>‹#›</a:t>
            </a:fld>
            <a:endParaRPr kumimoji="1" lang="ja-JP" altLang="en-US"/>
          </a:p>
        </p:txBody>
      </p:sp>
    </p:spTree>
    <p:extLst>
      <p:ext uri="{BB962C8B-B14F-4D97-AF65-F5344CB8AC3E}">
        <p14:creationId xmlns:p14="http://schemas.microsoft.com/office/powerpoint/2010/main" val="1315262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9B34661-1F51-42DA-806D-CE4FFCB65156}" type="datetimeFigureOut">
              <a:rPr kumimoji="1" lang="ja-JP" altLang="en-US" smtClean="0"/>
              <a:t>2022/4/25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CABFFA3-3A85-4F88-974F-99E41150A6BE}" type="slidenum">
              <a:rPr kumimoji="1" lang="ja-JP" altLang="en-US" smtClean="0"/>
              <a:t>‹#›</a:t>
            </a:fld>
            <a:endParaRPr kumimoji="1" lang="ja-JP" altLang="en-US"/>
          </a:p>
        </p:txBody>
      </p:sp>
    </p:spTree>
    <p:extLst>
      <p:ext uri="{BB962C8B-B14F-4D97-AF65-F5344CB8AC3E}">
        <p14:creationId xmlns:p14="http://schemas.microsoft.com/office/powerpoint/2010/main" val="902110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B34661-1F51-42DA-806D-CE4FFCB65156}" type="datetimeFigureOut">
              <a:rPr kumimoji="1" lang="ja-JP" altLang="en-US" smtClean="0"/>
              <a:t>2022/4/25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CABFFA3-3A85-4F88-974F-99E41150A6BE}" type="slidenum">
              <a:rPr kumimoji="1" lang="ja-JP" altLang="en-US" smtClean="0"/>
              <a:t>‹#›</a:t>
            </a:fld>
            <a:endParaRPr kumimoji="1" lang="ja-JP" altLang="en-US"/>
          </a:p>
        </p:txBody>
      </p:sp>
    </p:spTree>
    <p:extLst>
      <p:ext uri="{BB962C8B-B14F-4D97-AF65-F5344CB8AC3E}">
        <p14:creationId xmlns:p14="http://schemas.microsoft.com/office/powerpoint/2010/main" val="83234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9B34661-1F51-42DA-806D-CE4FFCB65156}" type="datetimeFigureOut">
              <a:rPr kumimoji="1" lang="ja-JP" altLang="en-US" smtClean="0"/>
              <a:t>2022/4/25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ABFFA3-3A85-4F88-974F-99E41150A6BE}" type="slidenum">
              <a:rPr kumimoji="1" lang="ja-JP" altLang="en-US" smtClean="0"/>
              <a:t>‹#›</a:t>
            </a:fld>
            <a:endParaRPr kumimoji="1" lang="ja-JP" altLang="en-US"/>
          </a:p>
        </p:txBody>
      </p:sp>
    </p:spTree>
    <p:extLst>
      <p:ext uri="{BB962C8B-B14F-4D97-AF65-F5344CB8AC3E}">
        <p14:creationId xmlns:p14="http://schemas.microsoft.com/office/powerpoint/2010/main" val="90405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9B34661-1F51-42DA-806D-CE4FFCB65156}" type="datetimeFigureOut">
              <a:rPr kumimoji="1" lang="ja-JP" altLang="en-US" smtClean="0"/>
              <a:t>2022/4/25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ABFFA3-3A85-4F88-974F-99E41150A6BE}" type="slidenum">
              <a:rPr kumimoji="1" lang="ja-JP" altLang="en-US" smtClean="0"/>
              <a:t>‹#›</a:t>
            </a:fld>
            <a:endParaRPr kumimoji="1" lang="ja-JP" altLang="en-US"/>
          </a:p>
        </p:txBody>
      </p:sp>
    </p:spTree>
    <p:extLst>
      <p:ext uri="{BB962C8B-B14F-4D97-AF65-F5344CB8AC3E}">
        <p14:creationId xmlns:p14="http://schemas.microsoft.com/office/powerpoint/2010/main" val="3262176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B34661-1F51-42DA-806D-CE4FFCB65156}" type="datetimeFigureOut">
              <a:rPr kumimoji="1" lang="ja-JP" altLang="en-US" smtClean="0"/>
              <a:t>2022/4/25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ABFFA3-3A85-4F88-974F-99E41150A6BE}" type="slidenum">
              <a:rPr kumimoji="1" lang="ja-JP" altLang="en-US" smtClean="0"/>
              <a:t>‹#›</a:t>
            </a:fld>
            <a:endParaRPr kumimoji="1" lang="ja-JP" altLang="en-US"/>
          </a:p>
        </p:txBody>
      </p:sp>
    </p:spTree>
    <p:extLst>
      <p:ext uri="{BB962C8B-B14F-4D97-AF65-F5344CB8AC3E}">
        <p14:creationId xmlns:p14="http://schemas.microsoft.com/office/powerpoint/2010/main" val="23882124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39949FCE-3141-442C-854C-F67E9A02DA24}"/>
              </a:ext>
            </a:extLst>
          </p:cNvPr>
          <p:cNvSpPr/>
          <p:nvPr/>
        </p:nvSpPr>
        <p:spPr>
          <a:xfrm>
            <a:off x="95273" y="678777"/>
            <a:ext cx="9757459" cy="2750223"/>
          </a:xfrm>
          <a:prstGeom prst="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a:extLst>
              <a:ext uri="{FF2B5EF4-FFF2-40B4-BE49-F238E27FC236}">
                <a16:creationId xmlns:a16="http://schemas.microsoft.com/office/drawing/2014/main" id="{B93B1729-3667-41CF-99CE-49139490027F}"/>
              </a:ext>
            </a:extLst>
          </p:cNvPr>
          <p:cNvSpPr>
            <a:spLocks noGrp="1"/>
          </p:cNvSpPr>
          <p:nvPr>
            <p:ph type="ctrTitle"/>
          </p:nvPr>
        </p:nvSpPr>
        <p:spPr>
          <a:xfrm>
            <a:off x="31529" y="152817"/>
            <a:ext cx="7175536" cy="422086"/>
          </a:xfrm>
        </p:spPr>
        <p:txBody>
          <a:bodyPr>
            <a:noAutofit/>
          </a:bodyPr>
          <a:lstStyle/>
          <a:p>
            <a:r>
              <a:rPr kumimoji="1" lang="ja-JP" altLang="en-US" sz="2000" b="1" dirty="0"/>
              <a:t>うりずんインターンシップ　社会人基礎力フィードバック表</a:t>
            </a:r>
          </a:p>
        </p:txBody>
      </p:sp>
      <p:sp>
        <p:nvSpPr>
          <p:cNvPr id="3" name="字幕 2">
            <a:extLst>
              <a:ext uri="{FF2B5EF4-FFF2-40B4-BE49-F238E27FC236}">
                <a16:creationId xmlns:a16="http://schemas.microsoft.com/office/drawing/2014/main" id="{F7E7E2BD-6466-45D1-AFB8-CAE9A1C30A4F}"/>
              </a:ext>
            </a:extLst>
          </p:cNvPr>
          <p:cNvSpPr>
            <a:spLocks noGrp="1"/>
          </p:cNvSpPr>
          <p:nvPr>
            <p:ph type="subTitle" idx="1"/>
          </p:nvPr>
        </p:nvSpPr>
        <p:spPr>
          <a:xfrm>
            <a:off x="95273" y="1749219"/>
            <a:ext cx="3393649" cy="648107"/>
          </a:xfrm>
        </p:spPr>
        <p:txBody>
          <a:bodyPr>
            <a:normAutofit lnSpcReduction="10000"/>
          </a:bodyPr>
          <a:lstStyle/>
          <a:p>
            <a:r>
              <a:rPr kumimoji="1" lang="ja-JP" altLang="en-US" sz="1600" b="1" dirty="0"/>
              <a:t>社会人基礎力（就業人能力）</a:t>
            </a:r>
            <a:endParaRPr kumimoji="1" lang="en-US" altLang="ja-JP" sz="1600" b="1" dirty="0"/>
          </a:p>
          <a:p>
            <a:r>
              <a:rPr lang="ja-JP" altLang="en-US" sz="1600" b="1" dirty="0"/>
              <a:t>インターンシップ中に感じられた</a:t>
            </a:r>
            <a:endParaRPr lang="en-US" altLang="ja-JP" sz="1600" b="1" dirty="0"/>
          </a:p>
        </p:txBody>
      </p:sp>
      <p:graphicFrame>
        <p:nvGraphicFramePr>
          <p:cNvPr id="4" name="表 3">
            <a:extLst>
              <a:ext uri="{FF2B5EF4-FFF2-40B4-BE49-F238E27FC236}">
                <a16:creationId xmlns:a16="http://schemas.microsoft.com/office/drawing/2014/main" id="{493BF204-880C-40B1-92EC-FDC8FD9E233D}"/>
              </a:ext>
            </a:extLst>
          </p:cNvPr>
          <p:cNvGraphicFramePr>
            <a:graphicFrameLocks noGrp="1"/>
          </p:cNvGraphicFramePr>
          <p:nvPr>
            <p:extLst>
              <p:ext uri="{D42A27DB-BD31-4B8C-83A1-F6EECF244321}">
                <p14:modId xmlns:p14="http://schemas.microsoft.com/office/powerpoint/2010/main" val="1078986087"/>
              </p:ext>
            </p:extLst>
          </p:nvPr>
        </p:nvGraphicFramePr>
        <p:xfrm>
          <a:off x="3463543" y="782328"/>
          <a:ext cx="2741318" cy="1143968"/>
        </p:xfrm>
        <a:graphic>
          <a:graphicData uri="http://schemas.openxmlformats.org/drawingml/2006/table">
            <a:tbl>
              <a:tblPr>
                <a:tableStyleId>{9DCAF9ED-07DC-4A11-8D7F-57B35C25682E}</a:tableStyleId>
              </a:tblPr>
              <a:tblGrid>
                <a:gridCol w="1127922">
                  <a:extLst>
                    <a:ext uri="{9D8B030D-6E8A-4147-A177-3AD203B41FA5}">
                      <a16:colId xmlns:a16="http://schemas.microsoft.com/office/drawing/2014/main" val="905054950"/>
                    </a:ext>
                  </a:extLst>
                </a:gridCol>
                <a:gridCol w="1613396">
                  <a:extLst>
                    <a:ext uri="{9D8B030D-6E8A-4147-A177-3AD203B41FA5}">
                      <a16:colId xmlns:a16="http://schemas.microsoft.com/office/drawing/2014/main" val="1229681242"/>
                    </a:ext>
                  </a:extLst>
                </a:gridCol>
              </a:tblGrid>
              <a:tr h="120870">
                <a:tc rowSpan="9">
                  <a:txBody>
                    <a:bodyPr/>
                    <a:lstStyle/>
                    <a:p>
                      <a:pPr algn="ctr" fontAlgn="ctr"/>
                      <a:r>
                        <a:rPr lang="ja-JP" altLang="en-US" sz="800" u="none" strike="noStrike" dirty="0">
                          <a:effectLst/>
                        </a:rPr>
                        <a:t>前に踏み出す力</a:t>
                      </a:r>
                      <a:br>
                        <a:rPr lang="ja-JP" altLang="en-US" sz="800" u="none" strike="noStrike" dirty="0">
                          <a:effectLst/>
                        </a:rPr>
                      </a:br>
                      <a:r>
                        <a:rPr lang="ja-JP" altLang="en-US" sz="800" u="none" strike="noStrike" dirty="0">
                          <a:effectLst/>
                        </a:rPr>
                        <a:t>（アクション）</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solidFill>
                      <a:schemeClr val="bg1"/>
                    </a:solidFill>
                  </a:tcPr>
                </a:tc>
                <a:tc>
                  <a:txBody>
                    <a:bodyPr/>
                    <a:lstStyle/>
                    <a:p>
                      <a:pPr algn="l" fontAlgn="ctr"/>
                      <a:r>
                        <a:rPr lang="en-US" altLang="ja-JP" sz="800" u="none" strike="noStrike" dirty="0">
                          <a:effectLst/>
                        </a:rPr>
                        <a:t>A.</a:t>
                      </a:r>
                      <a:r>
                        <a:rPr lang="ja-JP" altLang="en-US" sz="800" u="none" strike="noStrike" dirty="0">
                          <a:effectLst/>
                        </a:rPr>
                        <a:t>主体性</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solidFill>
                      <a:schemeClr val="bg1"/>
                    </a:solidFill>
                  </a:tcPr>
                </a:tc>
                <a:extLst>
                  <a:ext uri="{0D108BD9-81ED-4DB2-BD59-A6C34878D82A}">
                    <a16:rowId xmlns:a16="http://schemas.microsoft.com/office/drawing/2014/main" val="615374784"/>
                  </a:ext>
                </a:extLst>
              </a:tr>
              <a:tr h="120870">
                <a:tc vMerge="1">
                  <a:txBody>
                    <a:bodyPr/>
                    <a:lstStyle/>
                    <a:p>
                      <a:endParaRPr kumimoji="1" lang="ja-JP" altLang="en-US"/>
                    </a:p>
                  </a:txBody>
                  <a:tcPr/>
                </a:tc>
                <a:tc>
                  <a:txBody>
                    <a:bodyPr/>
                    <a:lstStyle/>
                    <a:p>
                      <a:pPr algn="l" fontAlgn="ctr"/>
                      <a:r>
                        <a:rPr lang="ja-JP" altLang="en-US" sz="800" u="none" strike="noStrike" dirty="0">
                          <a:effectLst/>
                        </a:rPr>
                        <a:t>物事に進んで取り組む力</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solidFill>
                      <a:schemeClr val="bg1"/>
                    </a:solidFill>
                  </a:tcPr>
                </a:tc>
                <a:extLst>
                  <a:ext uri="{0D108BD9-81ED-4DB2-BD59-A6C34878D82A}">
                    <a16:rowId xmlns:a16="http://schemas.microsoft.com/office/drawing/2014/main" val="3110554984"/>
                  </a:ext>
                </a:extLst>
              </a:tr>
              <a:tr h="120870">
                <a:tc vMerge="1">
                  <a:txBody>
                    <a:bodyPr/>
                    <a:lstStyle/>
                    <a:p>
                      <a:endParaRPr kumimoji="1" lang="ja-JP" altLang="en-US"/>
                    </a:p>
                  </a:txBody>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solidFill>
                      <a:schemeClr val="bg1"/>
                    </a:solidFill>
                  </a:tcPr>
                </a:tc>
                <a:extLst>
                  <a:ext uri="{0D108BD9-81ED-4DB2-BD59-A6C34878D82A}">
                    <a16:rowId xmlns:a16="http://schemas.microsoft.com/office/drawing/2014/main" val="1936017935"/>
                  </a:ext>
                </a:extLst>
              </a:tr>
              <a:tr h="120870">
                <a:tc vMerge="1">
                  <a:txBody>
                    <a:bodyPr/>
                    <a:lstStyle/>
                    <a:p>
                      <a:endParaRPr kumimoji="1" lang="ja-JP" altLang="en-US"/>
                    </a:p>
                  </a:txBody>
                  <a:tcPr/>
                </a:tc>
                <a:tc>
                  <a:txBody>
                    <a:bodyPr/>
                    <a:lstStyle/>
                    <a:p>
                      <a:pPr algn="l" fontAlgn="ctr"/>
                      <a:r>
                        <a:rPr lang="en-US" altLang="ja-JP" sz="800" u="none" strike="noStrike" dirty="0">
                          <a:effectLst/>
                        </a:rPr>
                        <a:t>B.</a:t>
                      </a:r>
                      <a:r>
                        <a:rPr lang="ja-JP" altLang="en-US" sz="800" u="none" strike="noStrike" dirty="0">
                          <a:effectLst/>
                        </a:rPr>
                        <a:t>働きかけ力</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solidFill>
                      <a:schemeClr val="bg1"/>
                    </a:solidFill>
                  </a:tcPr>
                </a:tc>
                <a:extLst>
                  <a:ext uri="{0D108BD9-81ED-4DB2-BD59-A6C34878D82A}">
                    <a16:rowId xmlns:a16="http://schemas.microsoft.com/office/drawing/2014/main" val="2337874102"/>
                  </a:ext>
                </a:extLst>
              </a:tr>
              <a:tr h="120870">
                <a:tc vMerge="1">
                  <a:txBody>
                    <a:bodyPr/>
                    <a:lstStyle/>
                    <a:p>
                      <a:endParaRPr kumimoji="1" lang="ja-JP" altLang="en-US"/>
                    </a:p>
                  </a:txBody>
                  <a:tcPr/>
                </a:tc>
                <a:tc>
                  <a:txBody>
                    <a:bodyPr/>
                    <a:lstStyle/>
                    <a:p>
                      <a:pPr algn="l" fontAlgn="ctr"/>
                      <a:r>
                        <a:rPr lang="ja-JP" altLang="en-US" sz="800" u="none" strike="noStrike" dirty="0">
                          <a:effectLst/>
                        </a:rPr>
                        <a:t>他人に働きかけ巻き込む力</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solidFill>
                      <a:schemeClr val="bg1"/>
                    </a:solidFill>
                  </a:tcPr>
                </a:tc>
                <a:extLst>
                  <a:ext uri="{0D108BD9-81ED-4DB2-BD59-A6C34878D82A}">
                    <a16:rowId xmlns:a16="http://schemas.microsoft.com/office/drawing/2014/main" val="372490576"/>
                  </a:ext>
                </a:extLst>
              </a:tr>
              <a:tr h="120870">
                <a:tc vMerge="1">
                  <a:txBody>
                    <a:bodyPr/>
                    <a:lstStyle/>
                    <a:p>
                      <a:endParaRPr kumimoji="1" lang="ja-JP" altLang="en-US"/>
                    </a:p>
                  </a:txBody>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solidFill>
                      <a:schemeClr val="bg1"/>
                    </a:solidFill>
                  </a:tcPr>
                </a:tc>
                <a:extLst>
                  <a:ext uri="{0D108BD9-81ED-4DB2-BD59-A6C34878D82A}">
                    <a16:rowId xmlns:a16="http://schemas.microsoft.com/office/drawing/2014/main" val="243362410"/>
                  </a:ext>
                </a:extLst>
              </a:tr>
              <a:tr h="120870">
                <a:tc vMerge="1">
                  <a:txBody>
                    <a:bodyPr/>
                    <a:lstStyle/>
                    <a:p>
                      <a:endParaRPr kumimoji="1" lang="ja-JP" altLang="en-US"/>
                    </a:p>
                  </a:txBody>
                  <a:tcPr/>
                </a:tc>
                <a:tc>
                  <a:txBody>
                    <a:bodyPr/>
                    <a:lstStyle/>
                    <a:p>
                      <a:pPr algn="l" fontAlgn="ctr"/>
                      <a:r>
                        <a:rPr lang="en-US" altLang="ja-JP" sz="800" u="none" strike="noStrike" dirty="0">
                          <a:effectLst/>
                        </a:rPr>
                        <a:t>C.</a:t>
                      </a:r>
                      <a:r>
                        <a:rPr lang="ja-JP" altLang="en-US" sz="800" u="none" strike="noStrike" dirty="0">
                          <a:effectLst/>
                        </a:rPr>
                        <a:t>実行力</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solidFill>
                      <a:schemeClr val="bg1"/>
                    </a:solidFill>
                  </a:tcPr>
                </a:tc>
                <a:extLst>
                  <a:ext uri="{0D108BD9-81ED-4DB2-BD59-A6C34878D82A}">
                    <a16:rowId xmlns:a16="http://schemas.microsoft.com/office/drawing/2014/main" val="3190047834"/>
                  </a:ext>
                </a:extLst>
              </a:tr>
              <a:tr h="120870">
                <a:tc vMerge="1">
                  <a:txBody>
                    <a:bodyPr/>
                    <a:lstStyle/>
                    <a:p>
                      <a:endParaRPr kumimoji="1" lang="ja-JP" altLang="en-US"/>
                    </a:p>
                  </a:txBody>
                  <a:tcPr/>
                </a:tc>
                <a:tc>
                  <a:txBody>
                    <a:bodyPr/>
                    <a:lstStyle/>
                    <a:p>
                      <a:pPr algn="l" fontAlgn="ctr"/>
                      <a:r>
                        <a:rPr lang="ja-JP" altLang="en-US" sz="800" u="none" strike="noStrike" dirty="0">
                          <a:effectLst/>
                        </a:rPr>
                        <a:t>目的を設定し確実に行動する力</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solidFill>
                      <a:schemeClr val="bg1"/>
                    </a:solidFill>
                  </a:tcPr>
                </a:tc>
                <a:extLst>
                  <a:ext uri="{0D108BD9-81ED-4DB2-BD59-A6C34878D82A}">
                    <a16:rowId xmlns:a16="http://schemas.microsoft.com/office/drawing/2014/main" val="1740071213"/>
                  </a:ext>
                </a:extLst>
              </a:tr>
              <a:tr h="154792">
                <a:tc vMerge="1">
                  <a:txBody>
                    <a:bodyPr/>
                    <a:lstStyle/>
                    <a:p>
                      <a:endParaRPr kumimoji="1" lang="ja-JP" altLang="en-US"/>
                    </a:p>
                  </a:txBody>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solidFill>
                      <a:schemeClr val="bg1"/>
                    </a:solidFill>
                  </a:tcPr>
                </a:tc>
                <a:extLst>
                  <a:ext uri="{0D108BD9-81ED-4DB2-BD59-A6C34878D82A}">
                    <a16:rowId xmlns:a16="http://schemas.microsoft.com/office/drawing/2014/main" val="2917192279"/>
                  </a:ext>
                </a:extLst>
              </a:tr>
            </a:tbl>
          </a:graphicData>
        </a:graphic>
      </p:graphicFrame>
      <p:graphicFrame>
        <p:nvGraphicFramePr>
          <p:cNvPr id="5" name="表 4">
            <a:extLst>
              <a:ext uri="{FF2B5EF4-FFF2-40B4-BE49-F238E27FC236}">
                <a16:creationId xmlns:a16="http://schemas.microsoft.com/office/drawing/2014/main" id="{B94807F4-F39F-4544-B117-5CD279A4D69A}"/>
              </a:ext>
            </a:extLst>
          </p:cNvPr>
          <p:cNvGraphicFramePr>
            <a:graphicFrameLocks noGrp="1"/>
          </p:cNvGraphicFramePr>
          <p:nvPr>
            <p:extLst>
              <p:ext uri="{D42A27DB-BD31-4B8C-83A1-F6EECF244321}">
                <p14:modId xmlns:p14="http://schemas.microsoft.com/office/powerpoint/2010/main" val="2861576946"/>
              </p:ext>
            </p:extLst>
          </p:nvPr>
        </p:nvGraphicFramePr>
        <p:xfrm>
          <a:off x="3464795" y="2011634"/>
          <a:ext cx="2741318" cy="1356663"/>
        </p:xfrm>
        <a:graphic>
          <a:graphicData uri="http://schemas.openxmlformats.org/drawingml/2006/table">
            <a:tbl>
              <a:tblPr>
                <a:tableStyleId>{B301B821-A1FF-4177-AEE7-76D212191A09}</a:tableStyleId>
              </a:tblPr>
              <a:tblGrid>
                <a:gridCol w="900113">
                  <a:extLst>
                    <a:ext uri="{9D8B030D-6E8A-4147-A177-3AD203B41FA5}">
                      <a16:colId xmlns:a16="http://schemas.microsoft.com/office/drawing/2014/main" val="2762097799"/>
                    </a:ext>
                  </a:extLst>
                </a:gridCol>
                <a:gridCol w="1841205">
                  <a:extLst>
                    <a:ext uri="{9D8B030D-6E8A-4147-A177-3AD203B41FA5}">
                      <a16:colId xmlns:a16="http://schemas.microsoft.com/office/drawing/2014/main" val="752765120"/>
                    </a:ext>
                  </a:extLst>
                </a:gridCol>
              </a:tblGrid>
              <a:tr h="96733">
                <a:tc rowSpan="9">
                  <a:txBody>
                    <a:bodyPr/>
                    <a:lstStyle/>
                    <a:p>
                      <a:pPr algn="ctr" fontAlgn="ctr"/>
                      <a:r>
                        <a:rPr lang="ja-JP" altLang="en-US" sz="800" u="none" strike="noStrike" dirty="0">
                          <a:effectLst/>
                        </a:rPr>
                        <a:t>考え抜く力</a:t>
                      </a:r>
                      <a:br>
                        <a:rPr lang="ja-JP" altLang="en-US" sz="800" u="none" strike="noStrike" dirty="0">
                          <a:effectLst/>
                        </a:rPr>
                      </a:br>
                      <a:r>
                        <a:rPr lang="ja-JP" altLang="en-US" sz="800" u="none" strike="noStrike" dirty="0">
                          <a:effectLst/>
                        </a:rPr>
                        <a:t>（シンキング）</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tc>
                  <a:txBody>
                    <a:bodyPr/>
                    <a:lstStyle/>
                    <a:p>
                      <a:pPr algn="l" fontAlgn="ctr"/>
                      <a:r>
                        <a:rPr lang="en-US" altLang="ja-JP" sz="800" u="none" strike="noStrike" dirty="0">
                          <a:effectLst/>
                        </a:rPr>
                        <a:t>D.</a:t>
                      </a:r>
                      <a:r>
                        <a:rPr lang="ja-JP" altLang="en-US" sz="800" u="none" strike="noStrike" dirty="0">
                          <a:effectLst/>
                        </a:rPr>
                        <a:t>課題発見力</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322702485"/>
                  </a:ext>
                </a:extLst>
              </a:tr>
              <a:tr h="115296">
                <a:tc vMerge="1">
                  <a:txBody>
                    <a:bodyPr/>
                    <a:lstStyle/>
                    <a:p>
                      <a:endParaRPr kumimoji="1" lang="ja-JP" altLang="en-US"/>
                    </a:p>
                  </a:txBody>
                  <a:tcPr/>
                </a:tc>
                <a:tc>
                  <a:txBody>
                    <a:bodyPr/>
                    <a:lstStyle/>
                    <a:p>
                      <a:pPr algn="l" fontAlgn="ctr"/>
                      <a:r>
                        <a:rPr lang="ja-JP" altLang="en-US" sz="800" u="none" strike="noStrike" dirty="0">
                          <a:effectLst/>
                        </a:rPr>
                        <a:t>現状を分析し目的や課題を明らかにする力</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26420360"/>
                  </a:ext>
                </a:extLst>
              </a:tr>
              <a:tr h="115296">
                <a:tc vMerge="1">
                  <a:txBody>
                    <a:bodyPr/>
                    <a:lstStyle/>
                    <a:p>
                      <a:endParaRPr kumimoji="1" lang="ja-JP" altLang="en-US"/>
                    </a:p>
                  </a:txBody>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1053965025"/>
                  </a:ext>
                </a:extLst>
              </a:tr>
              <a:tr h="115296">
                <a:tc vMerge="1">
                  <a:txBody>
                    <a:bodyPr/>
                    <a:lstStyle/>
                    <a:p>
                      <a:endParaRPr kumimoji="1" lang="ja-JP" altLang="en-US"/>
                    </a:p>
                  </a:txBody>
                  <a:tcPr/>
                </a:tc>
                <a:tc>
                  <a:txBody>
                    <a:bodyPr/>
                    <a:lstStyle/>
                    <a:p>
                      <a:pPr algn="l" fontAlgn="ctr"/>
                      <a:r>
                        <a:rPr lang="en-US" altLang="ja-JP" sz="800" u="none" strike="noStrike" dirty="0">
                          <a:effectLst/>
                        </a:rPr>
                        <a:t>E. </a:t>
                      </a:r>
                      <a:r>
                        <a:rPr lang="ja-JP" altLang="en-US" sz="800" u="none" strike="noStrike" dirty="0">
                          <a:effectLst/>
                        </a:rPr>
                        <a:t>計画力</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1267837821"/>
                  </a:ext>
                </a:extLst>
              </a:tr>
              <a:tr h="147020">
                <a:tc vMerge="1">
                  <a:txBody>
                    <a:bodyPr/>
                    <a:lstStyle/>
                    <a:p>
                      <a:endParaRPr kumimoji="1" lang="ja-JP" altLang="en-US"/>
                    </a:p>
                  </a:txBody>
                  <a:tcPr/>
                </a:tc>
                <a:tc>
                  <a:txBody>
                    <a:bodyPr/>
                    <a:lstStyle/>
                    <a:p>
                      <a:pPr algn="l" fontAlgn="ctr"/>
                      <a:r>
                        <a:rPr lang="ja-JP" altLang="en-US" sz="800" u="none" strike="noStrike" dirty="0">
                          <a:effectLst/>
                        </a:rPr>
                        <a:t>課題の解決に向けたプロセスを明らかにし準備する力</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2893735235"/>
                  </a:ext>
                </a:extLst>
              </a:tr>
              <a:tr h="115296">
                <a:tc vMerge="1">
                  <a:txBody>
                    <a:bodyPr/>
                    <a:lstStyle/>
                    <a:p>
                      <a:endParaRPr kumimoji="1" lang="ja-JP" altLang="en-US"/>
                    </a:p>
                  </a:txBody>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2568548133"/>
                  </a:ext>
                </a:extLst>
              </a:tr>
              <a:tr h="115296">
                <a:tc vMerge="1">
                  <a:txBody>
                    <a:bodyPr/>
                    <a:lstStyle/>
                    <a:p>
                      <a:endParaRPr kumimoji="1" lang="ja-JP" altLang="en-US"/>
                    </a:p>
                  </a:txBody>
                  <a:tcPr/>
                </a:tc>
                <a:tc>
                  <a:txBody>
                    <a:bodyPr/>
                    <a:lstStyle/>
                    <a:p>
                      <a:pPr algn="l" fontAlgn="ctr"/>
                      <a:r>
                        <a:rPr lang="en-US" altLang="ja-JP" sz="800" u="none" strike="noStrike" dirty="0">
                          <a:effectLst/>
                        </a:rPr>
                        <a:t>F. </a:t>
                      </a:r>
                      <a:r>
                        <a:rPr lang="ja-JP" altLang="en-US" sz="800" u="none" strike="noStrike" dirty="0">
                          <a:effectLst/>
                        </a:rPr>
                        <a:t>創造力</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2677324539"/>
                  </a:ext>
                </a:extLst>
              </a:tr>
              <a:tr h="115296">
                <a:tc vMerge="1">
                  <a:txBody>
                    <a:bodyPr/>
                    <a:lstStyle/>
                    <a:p>
                      <a:endParaRPr kumimoji="1" lang="ja-JP" altLang="en-US"/>
                    </a:p>
                  </a:txBody>
                  <a:tcPr/>
                </a:tc>
                <a:tc>
                  <a:txBody>
                    <a:bodyPr/>
                    <a:lstStyle/>
                    <a:p>
                      <a:pPr algn="l" fontAlgn="ctr"/>
                      <a:r>
                        <a:rPr lang="ja-JP" altLang="en-US" sz="800" u="none" strike="noStrike" dirty="0">
                          <a:effectLst/>
                        </a:rPr>
                        <a:t>新しい価値を生み出す力</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3857477811"/>
                  </a:ext>
                </a:extLst>
              </a:tr>
              <a:tr h="115296">
                <a:tc vMerge="1">
                  <a:txBody>
                    <a:bodyPr/>
                    <a:lstStyle/>
                    <a:p>
                      <a:endParaRPr kumimoji="1" lang="ja-JP" altLang="en-US"/>
                    </a:p>
                  </a:txBody>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3709016188"/>
                  </a:ext>
                </a:extLst>
              </a:tr>
            </a:tbl>
          </a:graphicData>
        </a:graphic>
      </p:graphicFrame>
      <p:graphicFrame>
        <p:nvGraphicFramePr>
          <p:cNvPr id="6" name="表 5">
            <a:extLst>
              <a:ext uri="{FF2B5EF4-FFF2-40B4-BE49-F238E27FC236}">
                <a16:creationId xmlns:a16="http://schemas.microsoft.com/office/drawing/2014/main" id="{BC203371-942F-402A-B2EE-855B99855A1D}"/>
              </a:ext>
            </a:extLst>
          </p:cNvPr>
          <p:cNvGraphicFramePr>
            <a:graphicFrameLocks noGrp="1"/>
          </p:cNvGraphicFramePr>
          <p:nvPr>
            <p:extLst>
              <p:ext uri="{D42A27DB-BD31-4B8C-83A1-F6EECF244321}">
                <p14:modId xmlns:p14="http://schemas.microsoft.com/office/powerpoint/2010/main" val="125989207"/>
              </p:ext>
            </p:extLst>
          </p:nvPr>
        </p:nvGraphicFramePr>
        <p:xfrm>
          <a:off x="6297460" y="786446"/>
          <a:ext cx="3459999" cy="2581854"/>
        </p:xfrm>
        <a:graphic>
          <a:graphicData uri="http://schemas.openxmlformats.org/drawingml/2006/table">
            <a:tbl>
              <a:tblPr>
                <a:tableStyleId>{10A1B5D5-9B99-4C35-A422-299274C87663}</a:tableStyleId>
              </a:tblPr>
              <a:tblGrid>
                <a:gridCol w="1110338">
                  <a:extLst>
                    <a:ext uri="{9D8B030D-6E8A-4147-A177-3AD203B41FA5}">
                      <a16:colId xmlns:a16="http://schemas.microsoft.com/office/drawing/2014/main" val="101983980"/>
                    </a:ext>
                  </a:extLst>
                </a:gridCol>
                <a:gridCol w="2349661">
                  <a:extLst>
                    <a:ext uri="{9D8B030D-6E8A-4147-A177-3AD203B41FA5}">
                      <a16:colId xmlns:a16="http://schemas.microsoft.com/office/drawing/2014/main" val="116796834"/>
                    </a:ext>
                  </a:extLst>
                </a:gridCol>
              </a:tblGrid>
              <a:tr h="144318">
                <a:tc rowSpan="18">
                  <a:txBody>
                    <a:bodyPr/>
                    <a:lstStyle/>
                    <a:p>
                      <a:pPr algn="ctr" fontAlgn="ctr"/>
                      <a:r>
                        <a:rPr lang="ja-JP" altLang="en-US" sz="800" u="none" strike="noStrike" dirty="0">
                          <a:effectLst/>
                        </a:rPr>
                        <a:t>チームで働く力</a:t>
                      </a:r>
                      <a:br>
                        <a:rPr lang="ja-JP" altLang="en-US" sz="800" u="none" strike="noStrike" dirty="0">
                          <a:effectLst/>
                        </a:rPr>
                      </a:br>
                      <a:r>
                        <a:rPr lang="ja-JP" altLang="en-US" sz="800" u="none" strike="noStrike" dirty="0">
                          <a:effectLst/>
                        </a:rPr>
                        <a:t>（チームワーク）</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tc>
                  <a:txBody>
                    <a:bodyPr/>
                    <a:lstStyle/>
                    <a:p>
                      <a:pPr algn="l" fontAlgn="ctr"/>
                      <a:r>
                        <a:rPr lang="en-US" altLang="ja-JP" sz="800" u="none" strike="noStrike" dirty="0">
                          <a:effectLst/>
                        </a:rPr>
                        <a:t>G. </a:t>
                      </a:r>
                      <a:r>
                        <a:rPr lang="ja-JP" altLang="en-US" sz="800" u="none" strike="noStrike" dirty="0">
                          <a:effectLst/>
                        </a:rPr>
                        <a:t>発信力</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885468673"/>
                  </a:ext>
                </a:extLst>
              </a:tr>
              <a:tr h="128448">
                <a:tc vMerge="1">
                  <a:txBody>
                    <a:bodyPr/>
                    <a:lstStyle/>
                    <a:p>
                      <a:endParaRPr kumimoji="1" lang="ja-JP" altLang="en-US"/>
                    </a:p>
                  </a:txBody>
                  <a:tcPr/>
                </a:tc>
                <a:tc>
                  <a:txBody>
                    <a:bodyPr/>
                    <a:lstStyle/>
                    <a:p>
                      <a:pPr algn="l" fontAlgn="ctr"/>
                      <a:r>
                        <a:rPr lang="ja-JP" altLang="en-US" sz="800" u="none" strike="noStrike" dirty="0">
                          <a:effectLst/>
                        </a:rPr>
                        <a:t>自分の意見をわかりやすく伝える力</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1517908879"/>
                  </a:ext>
                </a:extLst>
              </a:tr>
              <a:tr h="144318">
                <a:tc vMerge="1">
                  <a:txBody>
                    <a:bodyPr/>
                    <a:lstStyle/>
                    <a:p>
                      <a:endParaRPr kumimoji="1" lang="ja-JP" altLang="en-US"/>
                    </a:p>
                  </a:txBody>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1759516815"/>
                  </a:ext>
                </a:extLst>
              </a:tr>
              <a:tr h="144318">
                <a:tc vMerge="1">
                  <a:txBody>
                    <a:bodyPr/>
                    <a:lstStyle/>
                    <a:p>
                      <a:endParaRPr kumimoji="1" lang="ja-JP" altLang="en-US"/>
                    </a:p>
                  </a:txBody>
                  <a:tcPr/>
                </a:tc>
                <a:tc>
                  <a:txBody>
                    <a:bodyPr/>
                    <a:lstStyle/>
                    <a:p>
                      <a:pPr algn="l" fontAlgn="ctr"/>
                      <a:r>
                        <a:rPr lang="en-US" altLang="ja-JP" sz="800" u="none" strike="noStrike" dirty="0">
                          <a:effectLst/>
                        </a:rPr>
                        <a:t>H. </a:t>
                      </a:r>
                      <a:r>
                        <a:rPr lang="ja-JP" altLang="en-US" sz="800" u="none" strike="noStrike" dirty="0">
                          <a:effectLst/>
                        </a:rPr>
                        <a:t>傾聴力</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2873163473"/>
                  </a:ext>
                </a:extLst>
              </a:tr>
              <a:tr h="144318">
                <a:tc vMerge="1">
                  <a:txBody>
                    <a:bodyPr/>
                    <a:lstStyle/>
                    <a:p>
                      <a:endParaRPr kumimoji="1" lang="ja-JP" altLang="en-US"/>
                    </a:p>
                  </a:txBody>
                  <a:tcPr/>
                </a:tc>
                <a:tc>
                  <a:txBody>
                    <a:bodyPr/>
                    <a:lstStyle/>
                    <a:p>
                      <a:pPr algn="l" fontAlgn="ctr"/>
                      <a:r>
                        <a:rPr lang="ja-JP" altLang="en-US" sz="800" u="none" strike="noStrike" dirty="0">
                          <a:effectLst/>
                        </a:rPr>
                        <a:t>相手の意見を丁寧に聴く力</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2829404004"/>
                  </a:ext>
                </a:extLst>
              </a:tr>
              <a:tr h="144318">
                <a:tc vMerge="1">
                  <a:txBody>
                    <a:bodyPr/>
                    <a:lstStyle/>
                    <a:p>
                      <a:endParaRPr kumimoji="1" lang="ja-JP" altLang="en-US"/>
                    </a:p>
                  </a:txBody>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972165929"/>
                  </a:ext>
                </a:extLst>
              </a:tr>
              <a:tr h="144318">
                <a:tc vMerge="1">
                  <a:txBody>
                    <a:bodyPr/>
                    <a:lstStyle/>
                    <a:p>
                      <a:endParaRPr kumimoji="1" lang="ja-JP" altLang="en-US"/>
                    </a:p>
                  </a:txBody>
                  <a:tcPr/>
                </a:tc>
                <a:tc>
                  <a:txBody>
                    <a:bodyPr/>
                    <a:lstStyle/>
                    <a:p>
                      <a:pPr algn="l" fontAlgn="ctr"/>
                      <a:r>
                        <a:rPr lang="en-US" altLang="ja-JP" sz="800" u="none" strike="noStrike" dirty="0">
                          <a:effectLst/>
                        </a:rPr>
                        <a:t>I. </a:t>
                      </a:r>
                      <a:r>
                        <a:rPr lang="ja-JP" altLang="en-US" sz="800" u="none" strike="noStrike" dirty="0">
                          <a:effectLst/>
                        </a:rPr>
                        <a:t>柔軟性</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3728462088"/>
                  </a:ext>
                </a:extLst>
              </a:tr>
              <a:tr h="144318">
                <a:tc vMerge="1">
                  <a:txBody>
                    <a:bodyPr/>
                    <a:lstStyle/>
                    <a:p>
                      <a:endParaRPr kumimoji="1" lang="ja-JP" altLang="en-US"/>
                    </a:p>
                  </a:txBody>
                  <a:tcPr/>
                </a:tc>
                <a:tc>
                  <a:txBody>
                    <a:bodyPr/>
                    <a:lstStyle/>
                    <a:p>
                      <a:pPr algn="l" fontAlgn="ctr"/>
                      <a:r>
                        <a:rPr lang="ja-JP" altLang="en-US" sz="800" u="none" strike="noStrike" dirty="0">
                          <a:effectLst/>
                        </a:rPr>
                        <a:t>意見の違いや立場の違いを理解する力</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3461032365"/>
                  </a:ext>
                </a:extLst>
              </a:tr>
              <a:tr h="144318">
                <a:tc vMerge="1">
                  <a:txBody>
                    <a:bodyPr/>
                    <a:lstStyle/>
                    <a:p>
                      <a:endParaRPr kumimoji="1" lang="ja-JP" altLang="en-US"/>
                    </a:p>
                  </a:txBody>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3151050772"/>
                  </a:ext>
                </a:extLst>
              </a:tr>
              <a:tr h="144318">
                <a:tc vMerge="1">
                  <a:txBody>
                    <a:bodyPr/>
                    <a:lstStyle/>
                    <a:p>
                      <a:endParaRPr kumimoji="1" lang="ja-JP" altLang="en-US"/>
                    </a:p>
                  </a:txBody>
                  <a:tcPr/>
                </a:tc>
                <a:tc>
                  <a:txBody>
                    <a:bodyPr/>
                    <a:lstStyle/>
                    <a:p>
                      <a:pPr algn="l" fontAlgn="ctr"/>
                      <a:r>
                        <a:rPr lang="en-US" altLang="ja-JP" sz="800" u="none" strike="noStrike" dirty="0">
                          <a:effectLst/>
                        </a:rPr>
                        <a:t>J. </a:t>
                      </a:r>
                      <a:r>
                        <a:rPr lang="ja-JP" altLang="en-US" sz="800" u="none" strike="noStrike" dirty="0">
                          <a:effectLst/>
                        </a:rPr>
                        <a:t>情況把握力</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1391868662"/>
                  </a:ext>
                </a:extLst>
              </a:tr>
              <a:tr h="144318">
                <a:tc vMerge="1">
                  <a:txBody>
                    <a:bodyPr/>
                    <a:lstStyle/>
                    <a:p>
                      <a:endParaRPr kumimoji="1" lang="ja-JP" altLang="en-US"/>
                    </a:p>
                  </a:txBody>
                  <a:tcPr/>
                </a:tc>
                <a:tc>
                  <a:txBody>
                    <a:bodyPr/>
                    <a:lstStyle/>
                    <a:p>
                      <a:pPr algn="l" fontAlgn="ctr"/>
                      <a:r>
                        <a:rPr lang="ja-JP" altLang="en-US" sz="800" u="none" strike="noStrike" dirty="0">
                          <a:effectLst/>
                        </a:rPr>
                        <a:t>自分と周囲の人々や物事との関係性を理解する力</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442213829"/>
                  </a:ext>
                </a:extLst>
              </a:tr>
              <a:tr h="144318">
                <a:tc vMerge="1">
                  <a:txBody>
                    <a:bodyPr/>
                    <a:lstStyle/>
                    <a:p>
                      <a:endParaRPr kumimoji="1" lang="ja-JP" altLang="en-US"/>
                    </a:p>
                  </a:txBody>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2337924338"/>
                  </a:ext>
                </a:extLst>
              </a:tr>
              <a:tr h="144318">
                <a:tc vMerge="1">
                  <a:txBody>
                    <a:bodyPr/>
                    <a:lstStyle/>
                    <a:p>
                      <a:endParaRPr kumimoji="1" lang="ja-JP" altLang="en-US"/>
                    </a:p>
                  </a:txBody>
                  <a:tcPr/>
                </a:tc>
                <a:tc>
                  <a:txBody>
                    <a:bodyPr/>
                    <a:lstStyle/>
                    <a:p>
                      <a:pPr algn="l" fontAlgn="ctr"/>
                      <a:r>
                        <a:rPr lang="en-US" altLang="ja-JP" sz="800" u="none" strike="noStrike" dirty="0">
                          <a:effectLst/>
                        </a:rPr>
                        <a:t>K. </a:t>
                      </a:r>
                      <a:r>
                        <a:rPr lang="ja-JP" altLang="en-US" sz="800" u="none" strike="noStrike" dirty="0">
                          <a:effectLst/>
                        </a:rPr>
                        <a:t>規律性</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4016541588"/>
                  </a:ext>
                </a:extLst>
              </a:tr>
              <a:tr h="144318">
                <a:tc vMerge="1">
                  <a:txBody>
                    <a:bodyPr/>
                    <a:lstStyle/>
                    <a:p>
                      <a:endParaRPr kumimoji="1" lang="ja-JP" altLang="en-US"/>
                    </a:p>
                  </a:txBody>
                  <a:tcPr/>
                </a:tc>
                <a:tc>
                  <a:txBody>
                    <a:bodyPr/>
                    <a:lstStyle/>
                    <a:p>
                      <a:pPr algn="l" fontAlgn="ctr"/>
                      <a:r>
                        <a:rPr lang="ja-JP" altLang="en-US" sz="800" u="none" strike="noStrike" dirty="0">
                          <a:effectLst/>
                        </a:rPr>
                        <a:t>社会のルールや人との約束を守る力</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777482530"/>
                  </a:ext>
                </a:extLst>
              </a:tr>
              <a:tr h="144318">
                <a:tc vMerge="1">
                  <a:txBody>
                    <a:bodyPr/>
                    <a:lstStyle/>
                    <a:p>
                      <a:endParaRPr kumimoji="1" lang="ja-JP" altLang="en-US"/>
                    </a:p>
                  </a:txBody>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1880167749"/>
                  </a:ext>
                </a:extLst>
              </a:tr>
              <a:tr h="144318">
                <a:tc vMerge="1">
                  <a:txBody>
                    <a:bodyPr/>
                    <a:lstStyle/>
                    <a:p>
                      <a:endParaRPr kumimoji="1" lang="ja-JP" altLang="en-US"/>
                    </a:p>
                  </a:txBody>
                  <a:tcPr/>
                </a:tc>
                <a:tc>
                  <a:txBody>
                    <a:bodyPr/>
                    <a:lstStyle/>
                    <a:p>
                      <a:pPr algn="l" fontAlgn="ctr"/>
                      <a:r>
                        <a:rPr lang="en-US" altLang="ja-JP" sz="800" u="none" strike="noStrike" dirty="0">
                          <a:effectLst/>
                        </a:rPr>
                        <a:t>L. </a:t>
                      </a:r>
                      <a:r>
                        <a:rPr lang="ja-JP" altLang="en-US" sz="800" u="none" strike="noStrike" dirty="0">
                          <a:effectLst/>
                        </a:rPr>
                        <a:t>ストレスコントロール力</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121273179"/>
                  </a:ext>
                </a:extLst>
              </a:tr>
              <a:tr h="144318">
                <a:tc vMerge="1">
                  <a:txBody>
                    <a:bodyPr/>
                    <a:lstStyle/>
                    <a:p>
                      <a:endParaRPr kumimoji="1" lang="ja-JP" altLang="en-US"/>
                    </a:p>
                  </a:txBody>
                  <a:tcPr/>
                </a:tc>
                <a:tc>
                  <a:txBody>
                    <a:bodyPr/>
                    <a:lstStyle/>
                    <a:p>
                      <a:pPr algn="l" fontAlgn="ctr"/>
                      <a:r>
                        <a:rPr lang="ja-JP" altLang="en-US" sz="800" u="none" strike="noStrike" dirty="0">
                          <a:effectLst/>
                        </a:rPr>
                        <a:t>ストレスの発生源に対応する力</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2945937679"/>
                  </a:ext>
                </a:extLst>
              </a:tr>
              <a:tr h="144318">
                <a:tc vMerge="1">
                  <a:txBody>
                    <a:bodyPr/>
                    <a:lstStyle/>
                    <a:p>
                      <a:endParaRPr kumimoji="1" lang="ja-JP" altLang="en-US"/>
                    </a:p>
                  </a:txBody>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2429957028"/>
                  </a:ext>
                </a:extLst>
              </a:tr>
            </a:tbl>
          </a:graphicData>
        </a:graphic>
      </p:graphicFrame>
      <p:sp>
        <p:nvSpPr>
          <p:cNvPr id="7" name="テキスト ボックス 6">
            <a:extLst>
              <a:ext uri="{FF2B5EF4-FFF2-40B4-BE49-F238E27FC236}">
                <a16:creationId xmlns:a16="http://schemas.microsoft.com/office/drawing/2014/main" id="{2973DE52-339F-42F1-A078-AE3E427BC975}"/>
              </a:ext>
            </a:extLst>
          </p:cNvPr>
          <p:cNvSpPr txBox="1"/>
          <p:nvPr/>
        </p:nvSpPr>
        <p:spPr>
          <a:xfrm>
            <a:off x="7270809" y="101696"/>
            <a:ext cx="2486649" cy="577081"/>
          </a:xfrm>
          <a:prstGeom prst="rect">
            <a:avLst/>
          </a:prstGeom>
          <a:noFill/>
          <a:ln w="38100">
            <a:solidFill>
              <a:schemeClr val="tx1"/>
            </a:solidFill>
          </a:ln>
        </p:spPr>
        <p:txBody>
          <a:bodyPr wrap="square" rtlCol="0">
            <a:spAutoFit/>
          </a:bodyPr>
          <a:lstStyle/>
          <a:p>
            <a:r>
              <a:rPr kumimoji="1" lang="ja-JP" altLang="en-US" sz="1050" dirty="0"/>
              <a:t>　　年　　月　　日</a:t>
            </a:r>
            <a:endParaRPr kumimoji="1" lang="en-US" altLang="ja-JP" sz="1050" dirty="0"/>
          </a:p>
          <a:p>
            <a:r>
              <a:rPr kumimoji="1" lang="ja-JP" altLang="en-US" sz="1050" dirty="0"/>
              <a:t>企業名：</a:t>
            </a:r>
            <a:endParaRPr kumimoji="1" lang="en-US" altLang="ja-JP" sz="1050" dirty="0"/>
          </a:p>
          <a:p>
            <a:r>
              <a:rPr kumimoji="1" lang="ja-JP" altLang="en-US" sz="1050" dirty="0"/>
              <a:t>担当者（記入者）名：</a:t>
            </a:r>
            <a:endParaRPr kumimoji="1" lang="en-US" altLang="ja-JP" sz="1050" dirty="0"/>
          </a:p>
        </p:txBody>
      </p:sp>
      <p:sp>
        <p:nvSpPr>
          <p:cNvPr id="8" name="テキスト ボックス 7">
            <a:extLst>
              <a:ext uri="{FF2B5EF4-FFF2-40B4-BE49-F238E27FC236}">
                <a16:creationId xmlns:a16="http://schemas.microsoft.com/office/drawing/2014/main" id="{AF4390CE-4049-40AE-821C-87881F52AD75}"/>
              </a:ext>
            </a:extLst>
          </p:cNvPr>
          <p:cNvSpPr txBox="1"/>
          <p:nvPr/>
        </p:nvSpPr>
        <p:spPr>
          <a:xfrm>
            <a:off x="278562" y="1288655"/>
            <a:ext cx="2999773" cy="369332"/>
          </a:xfrm>
          <a:prstGeom prst="rect">
            <a:avLst/>
          </a:prstGeom>
          <a:solidFill>
            <a:schemeClr val="bg1"/>
          </a:solidFill>
          <a:ln w="38100">
            <a:solidFill>
              <a:schemeClr val="tx1"/>
            </a:solidFill>
          </a:ln>
        </p:spPr>
        <p:txBody>
          <a:bodyPr wrap="square" rtlCol="0">
            <a:spAutoFit/>
          </a:bodyPr>
          <a:lstStyle/>
          <a:p>
            <a:r>
              <a:rPr kumimoji="1" lang="ja-JP" altLang="en-US" b="1" dirty="0"/>
              <a:t>学生氏名：</a:t>
            </a:r>
            <a:endParaRPr kumimoji="1" lang="en-US" altLang="ja-JP" b="1" dirty="0"/>
          </a:p>
        </p:txBody>
      </p:sp>
      <p:sp>
        <p:nvSpPr>
          <p:cNvPr id="11" name="字幕 2">
            <a:extLst>
              <a:ext uri="{FF2B5EF4-FFF2-40B4-BE49-F238E27FC236}">
                <a16:creationId xmlns:a16="http://schemas.microsoft.com/office/drawing/2014/main" id="{6BAAD9F8-3910-41EE-B23B-9E1231BDBB9A}"/>
              </a:ext>
            </a:extLst>
          </p:cNvPr>
          <p:cNvSpPr txBox="1">
            <a:spLocks/>
          </p:cNvSpPr>
          <p:nvPr/>
        </p:nvSpPr>
        <p:spPr>
          <a:xfrm>
            <a:off x="867905" y="2456505"/>
            <a:ext cx="2043970" cy="369332"/>
          </a:xfrm>
          <a:prstGeom prst="rect">
            <a:avLst/>
          </a:prstGeom>
          <a:solidFill>
            <a:schemeClr val="bg1"/>
          </a:solidFill>
          <a:ln w="38100">
            <a:solidFill>
              <a:schemeClr val="tx1"/>
            </a:solidFill>
          </a:ln>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800" b="1" dirty="0"/>
              <a:t>強み：</a:t>
            </a:r>
            <a:endParaRPr lang="en-US" altLang="ja-JP" sz="1800" b="1" dirty="0"/>
          </a:p>
        </p:txBody>
      </p:sp>
      <p:sp>
        <p:nvSpPr>
          <p:cNvPr id="15" name="正方形/長方形 14">
            <a:extLst>
              <a:ext uri="{FF2B5EF4-FFF2-40B4-BE49-F238E27FC236}">
                <a16:creationId xmlns:a16="http://schemas.microsoft.com/office/drawing/2014/main" id="{C1D9F330-EFDA-45EC-86FE-5ADDF49D7608}"/>
              </a:ext>
            </a:extLst>
          </p:cNvPr>
          <p:cNvSpPr/>
          <p:nvPr/>
        </p:nvSpPr>
        <p:spPr>
          <a:xfrm>
            <a:off x="867904" y="2882521"/>
            <a:ext cx="2043971" cy="369332"/>
          </a:xfrm>
          <a:prstGeom prst="rect">
            <a:avLst/>
          </a:prstGeom>
          <a:solidFill>
            <a:schemeClr val="bg1"/>
          </a:solidFill>
          <a:ln w="38100">
            <a:solidFill>
              <a:schemeClr val="tx1"/>
            </a:solidFill>
          </a:ln>
        </p:spPr>
        <p:txBody>
          <a:bodyPr wrap="square" anchor="ctr">
            <a:spAutoFit/>
          </a:bodyPr>
          <a:lstStyle/>
          <a:p>
            <a:r>
              <a:rPr lang="ja-JP" altLang="en-US" b="1" dirty="0"/>
              <a:t>弱み：</a:t>
            </a:r>
            <a:endParaRPr lang="en-US" altLang="ja-JP" b="1" dirty="0"/>
          </a:p>
        </p:txBody>
      </p:sp>
      <p:sp>
        <p:nvSpPr>
          <p:cNvPr id="17" name="正方形/長方形 16">
            <a:extLst>
              <a:ext uri="{FF2B5EF4-FFF2-40B4-BE49-F238E27FC236}">
                <a16:creationId xmlns:a16="http://schemas.microsoft.com/office/drawing/2014/main" id="{DA93EB52-3744-422C-A8E9-B6E006E85578}"/>
              </a:ext>
            </a:extLst>
          </p:cNvPr>
          <p:cNvSpPr/>
          <p:nvPr/>
        </p:nvSpPr>
        <p:spPr>
          <a:xfrm>
            <a:off x="0" y="3468146"/>
            <a:ext cx="2492990" cy="369332"/>
          </a:xfrm>
          <a:prstGeom prst="rect">
            <a:avLst/>
          </a:prstGeom>
        </p:spPr>
        <p:txBody>
          <a:bodyPr wrap="none">
            <a:spAutoFit/>
          </a:bodyPr>
          <a:lstStyle/>
          <a:p>
            <a:r>
              <a:rPr kumimoji="1" lang="ja-JP" altLang="en-US" b="1" dirty="0"/>
              <a:t>「強み」を感じた理由</a:t>
            </a:r>
            <a:endParaRPr kumimoji="1" lang="en-US" altLang="ja-JP" b="1" dirty="0"/>
          </a:p>
        </p:txBody>
      </p:sp>
      <p:sp>
        <p:nvSpPr>
          <p:cNvPr id="18" name="正方形/長方形 17">
            <a:extLst>
              <a:ext uri="{FF2B5EF4-FFF2-40B4-BE49-F238E27FC236}">
                <a16:creationId xmlns:a16="http://schemas.microsoft.com/office/drawing/2014/main" id="{BC943ECC-DC4C-454C-AC08-E024DA7EC2DE}"/>
              </a:ext>
            </a:extLst>
          </p:cNvPr>
          <p:cNvSpPr/>
          <p:nvPr/>
        </p:nvSpPr>
        <p:spPr>
          <a:xfrm>
            <a:off x="4777819" y="3468146"/>
            <a:ext cx="2492990" cy="369332"/>
          </a:xfrm>
          <a:prstGeom prst="rect">
            <a:avLst/>
          </a:prstGeom>
        </p:spPr>
        <p:txBody>
          <a:bodyPr wrap="none">
            <a:spAutoFit/>
          </a:bodyPr>
          <a:lstStyle/>
          <a:p>
            <a:r>
              <a:rPr kumimoji="1" lang="ja-JP" altLang="en-US" b="1" dirty="0"/>
              <a:t>「弱み」を感じた理由</a:t>
            </a:r>
            <a:endParaRPr kumimoji="1" lang="en-US" altLang="ja-JP" b="1" dirty="0"/>
          </a:p>
        </p:txBody>
      </p:sp>
      <p:sp>
        <p:nvSpPr>
          <p:cNvPr id="19" name="正方形/長方形 18">
            <a:extLst>
              <a:ext uri="{FF2B5EF4-FFF2-40B4-BE49-F238E27FC236}">
                <a16:creationId xmlns:a16="http://schemas.microsoft.com/office/drawing/2014/main" id="{C147F30D-1653-412D-99C6-10B34EF7A2D5}"/>
              </a:ext>
            </a:extLst>
          </p:cNvPr>
          <p:cNvSpPr/>
          <p:nvPr/>
        </p:nvSpPr>
        <p:spPr>
          <a:xfrm>
            <a:off x="121837" y="5101016"/>
            <a:ext cx="2031325" cy="369332"/>
          </a:xfrm>
          <a:prstGeom prst="rect">
            <a:avLst/>
          </a:prstGeom>
        </p:spPr>
        <p:txBody>
          <a:bodyPr wrap="none">
            <a:spAutoFit/>
          </a:bodyPr>
          <a:lstStyle/>
          <a:p>
            <a:r>
              <a:rPr kumimoji="1" lang="ja-JP" altLang="en-US" b="1" dirty="0"/>
              <a:t>今後のアドバイス</a:t>
            </a:r>
            <a:endParaRPr kumimoji="1" lang="en-US" altLang="ja-JP" b="1" dirty="0"/>
          </a:p>
        </p:txBody>
      </p:sp>
      <p:sp>
        <p:nvSpPr>
          <p:cNvPr id="23" name="正方形/長方形 22">
            <a:extLst>
              <a:ext uri="{FF2B5EF4-FFF2-40B4-BE49-F238E27FC236}">
                <a16:creationId xmlns:a16="http://schemas.microsoft.com/office/drawing/2014/main" id="{FA59F853-2247-4BC7-9ADA-E3266BE98847}"/>
              </a:ext>
            </a:extLst>
          </p:cNvPr>
          <p:cNvSpPr/>
          <p:nvPr/>
        </p:nvSpPr>
        <p:spPr>
          <a:xfrm>
            <a:off x="95273" y="3813859"/>
            <a:ext cx="4547817" cy="8786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rPr>
              <a:t>：</a:t>
            </a:r>
          </a:p>
        </p:txBody>
      </p:sp>
      <p:sp>
        <p:nvSpPr>
          <p:cNvPr id="24" name="正方形/長方形 23">
            <a:extLst>
              <a:ext uri="{FF2B5EF4-FFF2-40B4-BE49-F238E27FC236}">
                <a16:creationId xmlns:a16="http://schemas.microsoft.com/office/drawing/2014/main" id="{BB5D45F2-F480-4924-ABFB-E4BE6FDB08C0}"/>
              </a:ext>
            </a:extLst>
          </p:cNvPr>
          <p:cNvSpPr/>
          <p:nvPr/>
        </p:nvSpPr>
        <p:spPr>
          <a:xfrm>
            <a:off x="4933157" y="3813859"/>
            <a:ext cx="4547817" cy="8872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rPr>
              <a:t>：</a:t>
            </a:r>
          </a:p>
        </p:txBody>
      </p:sp>
      <p:sp>
        <p:nvSpPr>
          <p:cNvPr id="25" name="正方形/長方形 24">
            <a:extLst>
              <a:ext uri="{FF2B5EF4-FFF2-40B4-BE49-F238E27FC236}">
                <a16:creationId xmlns:a16="http://schemas.microsoft.com/office/drawing/2014/main" id="{DA51BDCC-F7C3-44FE-B0AA-C4126357C92F}"/>
              </a:ext>
            </a:extLst>
          </p:cNvPr>
          <p:cNvSpPr/>
          <p:nvPr/>
        </p:nvSpPr>
        <p:spPr>
          <a:xfrm>
            <a:off x="121837" y="5484212"/>
            <a:ext cx="9359137" cy="83803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rPr>
              <a:t>：</a:t>
            </a:r>
          </a:p>
        </p:txBody>
      </p:sp>
      <p:sp>
        <p:nvSpPr>
          <p:cNvPr id="20" name="テキスト ボックス 19">
            <a:extLst>
              <a:ext uri="{FF2B5EF4-FFF2-40B4-BE49-F238E27FC236}">
                <a16:creationId xmlns:a16="http://schemas.microsoft.com/office/drawing/2014/main" id="{C074746D-34AD-4473-9D1C-8D6277DA62F6}"/>
              </a:ext>
            </a:extLst>
          </p:cNvPr>
          <p:cNvSpPr txBox="1"/>
          <p:nvPr/>
        </p:nvSpPr>
        <p:spPr>
          <a:xfrm>
            <a:off x="279522" y="822740"/>
            <a:ext cx="2999773" cy="369332"/>
          </a:xfrm>
          <a:prstGeom prst="rect">
            <a:avLst/>
          </a:prstGeom>
          <a:solidFill>
            <a:schemeClr val="bg1"/>
          </a:solidFill>
          <a:ln w="38100">
            <a:solidFill>
              <a:schemeClr val="tx1"/>
            </a:solidFill>
          </a:ln>
        </p:spPr>
        <p:txBody>
          <a:bodyPr wrap="square" rtlCol="0">
            <a:spAutoFit/>
          </a:bodyPr>
          <a:lstStyle/>
          <a:p>
            <a:r>
              <a:rPr kumimoji="1" lang="ja-JP" altLang="en-US" b="1" dirty="0"/>
              <a:t>所属大学名：</a:t>
            </a:r>
            <a:endParaRPr kumimoji="1" lang="en-US" altLang="ja-JP" b="1" dirty="0"/>
          </a:p>
        </p:txBody>
      </p:sp>
    </p:spTree>
    <p:extLst>
      <p:ext uri="{BB962C8B-B14F-4D97-AF65-F5344CB8AC3E}">
        <p14:creationId xmlns:p14="http://schemas.microsoft.com/office/powerpoint/2010/main" val="4041867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39949FCE-3141-442C-854C-F67E9A02DA24}"/>
              </a:ext>
            </a:extLst>
          </p:cNvPr>
          <p:cNvSpPr/>
          <p:nvPr/>
        </p:nvSpPr>
        <p:spPr>
          <a:xfrm>
            <a:off x="95273" y="678777"/>
            <a:ext cx="9757459" cy="2750223"/>
          </a:xfrm>
          <a:prstGeom prst="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a:extLst>
              <a:ext uri="{FF2B5EF4-FFF2-40B4-BE49-F238E27FC236}">
                <a16:creationId xmlns:a16="http://schemas.microsoft.com/office/drawing/2014/main" id="{B93B1729-3667-41CF-99CE-49139490027F}"/>
              </a:ext>
            </a:extLst>
          </p:cNvPr>
          <p:cNvSpPr>
            <a:spLocks noGrp="1"/>
          </p:cNvSpPr>
          <p:nvPr>
            <p:ph type="ctrTitle"/>
          </p:nvPr>
        </p:nvSpPr>
        <p:spPr>
          <a:xfrm>
            <a:off x="31529" y="152817"/>
            <a:ext cx="7175536" cy="422086"/>
          </a:xfrm>
        </p:spPr>
        <p:txBody>
          <a:bodyPr>
            <a:noAutofit/>
          </a:bodyPr>
          <a:lstStyle/>
          <a:p>
            <a:r>
              <a:rPr kumimoji="1" lang="ja-JP" altLang="en-US" sz="2000" b="1" dirty="0"/>
              <a:t>うりずんインターンシップ　社会人基礎力フィードバック表</a:t>
            </a:r>
          </a:p>
        </p:txBody>
      </p:sp>
      <p:sp>
        <p:nvSpPr>
          <p:cNvPr id="3" name="字幕 2">
            <a:extLst>
              <a:ext uri="{FF2B5EF4-FFF2-40B4-BE49-F238E27FC236}">
                <a16:creationId xmlns:a16="http://schemas.microsoft.com/office/drawing/2014/main" id="{F7E7E2BD-6466-45D1-AFB8-CAE9A1C30A4F}"/>
              </a:ext>
            </a:extLst>
          </p:cNvPr>
          <p:cNvSpPr>
            <a:spLocks noGrp="1"/>
          </p:cNvSpPr>
          <p:nvPr>
            <p:ph type="subTitle" idx="1"/>
          </p:nvPr>
        </p:nvSpPr>
        <p:spPr>
          <a:xfrm>
            <a:off x="53755" y="1769153"/>
            <a:ext cx="3393649" cy="648107"/>
          </a:xfrm>
        </p:spPr>
        <p:txBody>
          <a:bodyPr>
            <a:normAutofit lnSpcReduction="10000"/>
          </a:bodyPr>
          <a:lstStyle/>
          <a:p>
            <a:r>
              <a:rPr kumimoji="1" lang="ja-JP" altLang="en-US" sz="1600" b="1" dirty="0"/>
              <a:t>社会人基礎力（就業人能力）</a:t>
            </a:r>
            <a:endParaRPr kumimoji="1" lang="en-US" altLang="ja-JP" sz="1600" b="1" dirty="0"/>
          </a:p>
          <a:p>
            <a:r>
              <a:rPr lang="ja-JP" altLang="en-US" sz="1600" b="1" dirty="0"/>
              <a:t>インターンシップ中に感じられた</a:t>
            </a:r>
            <a:endParaRPr lang="en-US" altLang="ja-JP" sz="1600" b="1" dirty="0"/>
          </a:p>
        </p:txBody>
      </p:sp>
      <p:graphicFrame>
        <p:nvGraphicFramePr>
          <p:cNvPr id="4" name="表 3">
            <a:extLst>
              <a:ext uri="{FF2B5EF4-FFF2-40B4-BE49-F238E27FC236}">
                <a16:creationId xmlns:a16="http://schemas.microsoft.com/office/drawing/2014/main" id="{493BF204-880C-40B1-92EC-FDC8FD9E233D}"/>
              </a:ext>
            </a:extLst>
          </p:cNvPr>
          <p:cNvGraphicFramePr>
            <a:graphicFrameLocks noGrp="1"/>
          </p:cNvGraphicFramePr>
          <p:nvPr/>
        </p:nvGraphicFramePr>
        <p:xfrm>
          <a:off x="3463543" y="782328"/>
          <a:ext cx="2741318" cy="1143968"/>
        </p:xfrm>
        <a:graphic>
          <a:graphicData uri="http://schemas.openxmlformats.org/drawingml/2006/table">
            <a:tbl>
              <a:tblPr>
                <a:tableStyleId>{9DCAF9ED-07DC-4A11-8D7F-57B35C25682E}</a:tableStyleId>
              </a:tblPr>
              <a:tblGrid>
                <a:gridCol w="1127922">
                  <a:extLst>
                    <a:ext uri="{9D8B030D-6E8A-4147-A177-3AD203B41FA5}">
                      <a16:colId xmlns:a16="http://schemas.microsoft.com/office/drawing/2014/main" val="905054950"/>
                    </a:ext>
                  </a:extLst>
                </a:gridCol>
                <a:gridCol w="1613396">
                  <a:extLst>
                    <a:ext uri="{9D8B030D-6E8A-4147-A177-3AD203B41FA5}">
                      <a16:colId xmlns:a16="http://schemas.microsoft.com/office/drawing/2014/main" val="1229681242"/>
                    </a:ext>
                  </a:extLst>
                </a:gridCol>
              </a:tblGrid>
              <a:tr h="120870">
                <a:tc rowSpan="9">
                  <a:txBody>
                    <a:bodyPr/>
                    <a:lstStyle/>
                    <a:p>
                      <a:pPr algn="ctr" fontAlgn="ctr"/>
                      <a:r>
                        <a:rPr lang="ja-JP" altLang="en-US" sz="800" u="none" strike="noStrike" dirty="0">
                          <a:effectLst/>
                        </a:rPr>
                        <a:t>前に踏み出す力</a:t>
                      </a:r>
                      <a:br>
                        <a:rPr lang="ja-JP" altLang="en-US" sz="800" u="none" strike="noStrike" dirty="0">
                          <a:effectLst/>
                        </a:rPr>
                      </a:br>
                      <a:r>
                        <a:rPr lang="ja-JP" altLang="en-US" sz="800" u="none" strike="noStrike" dirty="0">
                          <a:effectLst/>
                        </a:rPr>
                        <a:t>（アクション）</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solidFill>
                      <a:schemeClr val="bg1"/>
                    </a:solidFill>
                  </a:tcPr>
                </a:tc>
                <a:tc>
                  <a:txBody>
                    <a:bodyPr/>
                    <a:lstStyle/>
                    <a:p>
                      <a:pPr algn="l" fontAlgn="ctr"/>
                      <a:r>
                        <a:rPr lang="en-US" altLang="ja-JP" sz="800" u="none" strike="noStrike" dirty="0">
                          <a:effectLst/>
                        </a:rPr>
                        <a:t>A.</a:t>
                      </a:r>
                      <a:r>
                        <a:rPr lang="ja-JP" altLang="en-US" sz="800" u="none" strike="noStrike" dirty="0">
                          <a:effectLst/>
                        </a:rPr>
                        <a:t>主体性</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solidFill>
                      <a:schemeClr val="bg1"/>
                    </a:solidFill>
                  </a:tcPr>
                </a:tc>
                <a:extLst>
                  <a:ext uri="{0D108BD9-81ED-4DB2-BD59-A6C34878D82A}">
                    <a16:rowId xmlns:a16="http://schemas.microsoft.com/office/drawing/2014/main" val="615374784"/>
                  </a:ext>
                </a:extLst>
              </a:tr>
              <a:tr h="120870">
                <a:tc vMerge="1">
                  <a:txBody>
                    <a:bodyPr/>
                    <a:lstStyle/>
                    <a:p>
                      <a:endParaRPr kumimoji="1" lang="ja-JP" altLang="en-US"/>
                    </a:p>
                  </a:txBody>
                  <a:tcPr/>
                </a:tc>
                <a:tc>
                  <a:txBody>
                    <a:bodyPr/>
                    <a:lstStyle/>
                    <a:p>
                      <a:pPr algn="l" fontAlgn="ctr"/>
                      <a:r>
                        <a:rPr lang="ja-JP" altLang="en-US" sz="800" u="none" strike="noStrike" dirty="0">
                          <a:effectLst/>
                        </a:rPr>
                        <a:t>物事に進んで取り組む力</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solidFill>
                      <a:schemeClr val="bg1"/>
                    </a:solidFill>
                  </a:tcPr>
                </a:tc>
                <a:extLst>
                  <a:ext uri="{0D108BD9-81ED-4DB2-BD59-A6C34878D82A}">
                    <a16:rowId xmlns:a16="http://schemas.microsoft.com/office/drawing/2014/main" val="3110554984"/>
                  </a:ext>
                </a:extLst>
              </a:tr>
              <a:tr h="120870">
                <a:tc vMerge="1">
                  <a:txBody>
                    <a:bodyPr/>
                    <a:lstStyle/>
                    <a:p>
                      <a:endParaRPr kumimoji="1" lang="ja-JP" altLang="en-US"/>
                    </a:p>
                  </a:txBody>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solidFill>
                      <a:schemeClr val="bg1"/>
                    </a:solidFill>
                  </a:tcPr>
                </a:tc>
                <a:extLst>
                  <a:ext uri="{0D108BD9-81ED-4DB2-BD59-A6C34878D82A}">
                    <a16:rowId xmlns:a16="http://schemas.microsoft.com/office/drawing/2014/main" val="1936017935"/>
                  </a:ext>
                </a:extLst>
              </a:tr>
              <a:tr h="120870">
                <a:tc vMerge="1">
                  <a:txBody>
                    <a:bodyPr/>
                    <a:lstStyle/>
                    <a:p>
                      <a:endParaRPr kumimoji="1" lang="ja-JP" altLang="en-US"/>
                    </a:p>
                  </a:txBody>
                  <a:tcPr/>
                </a:tc>
                <a:tc>
                  <a:txBody>
                    <a:bodyPr/>
                    <a:lstStyle/>
                    <a:p>
                      <a:pPr algn="l" fontAlgn="ctr"/>
                      <a:r>
                        <a:rPr lang="en-US" altLang="ja-JP" sz="800" u="none" strike="noStrike" dirty="0">
                          <a:effectLst/>
                        </a:rPr>
                        <a:t>B.</a:t>
                      </a:r>
                      <a:r>
                        <a:rPr lang="ja-JP" altLang="en-US" sz="800" u="none" strike="noStrike" dirty="0">
                          <a:effectLst/>
                        </a:rPr>
                        <a:t>働きかけ力</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solidFill>
                      <a:schemeClr val="bg1"/>
                    </a:solidFill>
                  </a:tcPr>
                </a:tc>
                <a:extLst>
                  <a:ext uri="{0D108BD9-81ED-4DB2-BD59-A6C34878D82A}">
                    <a16:rowId xmlns:a16="http://schemas.microsoft.com/office/drawing/2014/main" val="2337874102"/>
                  </a:ext>
                </a:extLst>
              </a:tr>
              <a:tr h="120870">
                <a:tc vMerge="1">
                  <a:txBody>
                    <a:bodyPr/>
                    <a:lstStyle/>
                    <a:p>
                      <a:endParaRPr kumimoji="1" lang="ja-JP" altLang="en-US"/>
                    </a:p>
                  </a:txBody>
                  <a:tcPr/>
                </a:tc>
                <a:tc>
                  <a:txBody>
                    <a:bodyPr/>
                    <a:lstStyle/>
                    <a:p>
                      <a:pPr algn="l" fontAlgn="ctr"/>
                      <a:r>
                        <a:rPr lang="ja-JP" altLang="en-US" sz="800" u="none" strike="noStrike" dirty="0">
                          <a:effectLst/>
                        </a:rPr>
                        <a:t>他人に働きかけ巻き込む力</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solidFill>
                      <a:schemeClr val="bg1"/>
                    </a:solidFill>
                  </a:tcPr>
                </a:tc>
                <a:extLst>
                  <a:ext uri="{0D108BD9-81ED-4DB2-BD59-A6C34878D82A}">
                    <a16:rowId xmlns:a16="http://schemas.microsoft.com/office/drawing/2014/main" val="372490576"/>
                  </a:ext>
                </a:extLst>
              </a:tr>
              <a:tr h="120870">
                <a:tc vMerge="1">
                  <a:txBody>
                    <a:bodyPr/>
                    <a:lstStyle/>
                    <a:p>
                      <a:endParaRPr kumimoji="1" lang="ja-JP" altLang="en-US"/>
                    </a:p>
                  </a:txBody>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solidFill>
                      <a:schemeClr val="bg1"/>
                    </a:solidFill>
                  </a:tcPr>
                </a:tc>
                <a:extLst>
                  <a:ext uri="{0D108BD9-81ED-4DB2-BD59-A6C34878D82A}">
                    <a16:rowId xmlns:a16="http://schemas.microsoft.com/office/drawing/2014/main" val="243362410"/>
                  </a:ext>
                </a:extLst>
              </a:tr>
              <a:tr h="120870">
                <a:tc vMerge="1">
                  <a:txBody>
                    <a:bodyPr/>
                    <a:lstStyle/>
                    <a:p>
                      <a:endParaRPr kumimoji="1" lang="ja-JP" altLang="en-US"/>
                    </a:p>
                  </a:txBody>
                  <a:tcPr/>
                </a:tc>
                <a:tc>
                  <a:txBody>
                    <a:bodyPr/>
                    <a:lstStyle/>
                    <a:p>
                      <a:pPr algn="l" fontAlgn="ctr"/>
                      <a:r>
                        <a:rPr lang="en-US" altLang="ja-JP" sz="800" u="none" strike="noStrike" dirty="0">
                          <a:effectLst/>
                        </a:rPr>
                        <a:t>C.</a:t>
                      </a:r>
                      <a:r>
                        <a:rPr lang="ja-JP" altLang="en-US" sz="800" u="none" strike="noStrike" dirty="0">
                          <a:effectLst/>
                        </a:rPr>
                        <a:t>実行力</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solidFill>
                      <a:schemeClr val="bg1"/>
                    </a:solidFill>
                  </a:tcPr>
                </a:tc>
                <a:extLst>
                  <a:ext uri="{0D108BD9-81ED-4DB2-BD59-A6C34878D82A}">
                    <a16:rowId xmlns:a16="http://schemas.microsoft.com/office/drawing/2014/main" val="3190047834"/>
                  </a:ext>
                </a:extLst>
              </a:tr>
              <a:tr h="120870">
                <a:tc vMerge="1">
                  <a:txBody>
                    <a:bodyPr/>
                    <a:lstStyle/>
                    <a:p>
                      <a:endParaRPr kumimoji="1" lang="ja-JP" altLang="en-US"/>
                    </a:p>
                  </a:txBody>
                  <a:tcPr/>
                </a:tc>
                <a:tc>
                  <a:txBody>
                    <a:bodyPr/>
                    <a:lstStyle/>
                    <a:p>
                      <a:pPr algn="l" fontAlgn="ctr"/>
                      <a:r>
                        <a:rPr lang="ja-JP" altLang="en-US" sz="800" u="none" strike="noStrike" dirty="0">
                          <a:effectLst/>
                        </a:rPr>
                        <a:t>目的を設定し確実に行動する力</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solidFill>
                      <a:schemeClr val="bg1"/>
                    </a:solidFill>
                  </a:tcPr>
                </a:tc>
                <a:extLst>
                  <a:ext uri="{0D108BD9-81ED-4DB2-BD59-A6C34878D82A}">
                    <a16:rowId xmlns:a16="http://schemas.microsoft.com/office/drawing/2014/main" val="1740071213"/>
                  </a:ext>
                </a:extLst>
              </a:tr>
              <a:tr h="154792">
                <a:tc vMerge="1">
                  <a:txBody>
                    <a:bodyPr/>
                    <a:lstStyle/>
                    <a:p>
                      <a:endParaRPr kumimoji="1" lang="ja-JP" altLang="en-US"/>
                    </a:p>
                  </a:txBody>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solidFill>
                      <a:schemeClr val="bg1"/>
                    </a:solidFill>
                  </a:tcPr>
                </a:tc>
                <a:extLst>
                  <a:ext uri="{0D108BD9-81ED-4DB2-BD59-A6C34878D82A}">
                    <a16:rowId xmlns:a16="http://schemas.microsoft.com/office/drawing/2014/main" val="2917192279"/>
                  </a:ext>
                </a:extLst>
              </a:tr>
            </a:tbl>
          </a:graphicData>
        </a:graphic>
      </p:graphicFrame>
      <p:sp>
        <p:nvSpPr>
          <p:cNvPr id="7" name="テキスト ボックス 6">
            <a:extLst>
              <a:ext uri="{FF2B5EF4-FFF2-40B4-BE49-F238E27FC236}">
                <a16:creationId xmlns:a16="http://schemas.microsoft.com/office/drawing/2014/main" id="{2973DE52-339F-42F1-A078-AE3E427BC975}"/>
              </a:ext>
            </a:extLst>
          </p:cNvPr>
          <p:cNvSpPr txBox="1"/>
          <p:nvPr/>
        </p:nvSpPr>
        <p:spPr>
          <a:xfrm>
            <a:off x="7270809" y="101696"/>
            <a:ext cx="2486649" cy="577081"/>
          </a:xfrm>
          <a:prstGeom prst="rect">
            <a:avLst/>
          </a:prstGeom>
          <a:noFill/>
          <a:ln w="38100">
            <a:solidFill>
              <a:schemeClr val="tx1"/>
            </a:solidFill>
          </a:ln>
        </p:spPr>
        <p:txBody>
          <a:bodyPr wrap="square" rtlCol="0">
            <a:spAutoFit/>
          </a:bodyPr>
          <a:lstStyle/>
          <a:p>
            <a:r>
              <a:rPr kumimoji="1" lang="ja-JP" altLang="en-US" sz="1050" dirty="0"/>
              <a:t>　　</a:t>
            </a:r>
            <a:r>
              <a:rPr kumimoji="1" lang="en-US" altLang="ja-JP" sz="1050" dirty="0"/>
              <a:t>2019</a:t>
            </a:r>
            <a:r>
              <a:rPr kumimoji="1" lang="ja-JP" altLang="en-US" sz="1050" dirty="0"/>
              <a:t>年　</a:t>
            </a:r>
            <a:r>
              <a:rPr kumimoji="1" lang="en-US" altLang="ja-JP" sz="1050" dirty="0"/>
              <a:t>9</a:t>
            </a:r>
            <a:r>
              <a:rPr kumimoji="1" lang="ja-JP" altLang="en-US" sz="1050" dirty="0"/>
              <a:t>月　</a:t>
            </a:r>
            <a:r>
              <a:rPr kumimoji="1" lang="en-US" altLang="ja-JP" sz="1050" dirty="0"/>
              <a:t>18</a:t>
            </a:r>
            <a:r>
              <a:rPr kumimoji="1" lang="ja-JP" altLang="en-US" sz="1050" dirty="0"/>
              <a:t>日</a:t>
            </a:r>
            <a:endParaRPr kumimoji="1" lang="en-US" altLang="ja-JP" sz="1050" dirty="0"/>
          </a:p>
          <a:p>
            <a:r>
              <a:rPr kumimoji="1" lang="ja-JP" altLang="en-US" sz="1050" dirty="0"/>
              <a:t>企業名：うりずん商事株式会社</a:t>
            </a:r>
            <a:endParaRPr kumimoji="1" lang="en-US" altLang="ja-JP" sz="1050" dirty="0"/>
          </a:p>
          <a:p>
            <a:r>
              <a:rPr kumimoji="1" lang="ja-JP" altLang="en-US" sz="1050" dirty="0"/>
              <a:t>担当者（記入者）名：うり山ずん助</a:t>
            </a:r>
            <a:endParaRPr kumimoji="1" lang="en-US" altLang="ja-JP" sz="1050" dirty="0"/>
          </a:p>
        </p:txBody>
      </p:sp>
      <p:sp>
        <p:nvSpPr>
          <p:cNvPr id="11" name="字幕 2">
            <a:extLst>
              <a:ext uri="{FF2B5EF4-FFF2-40B4-BE49-F238E27FC236}">
                <a16:creationId xmlns:a16="http://schemas.microsoft.com/office/drawing/2014/main" id="{6BAAD9F8-3910-41EE-B23B-9E1231BDBB9A}"/>
              </a:ext>
            </a:extLst>
          </p:cNvPr>
          <p:cNvSpPr txBox="1">
            <a:spLocks/>
          </p:cNvSpPr>
          <p:nvPr/>
        </p:nvSpPr>
        <p:spPr>
          <a:xfrm>
            <a:off x="863591" y="2410615"/>
            <a:ext cx="2043970" cy="369332"/>
          </a:xfrm>
          <a:prstGeom prst="rect">
            <a:avLst/>
          </a:prstGeom>
          <a:solidFill>
            <a:schemeClr val="bg1"/>
          </a:solidFill>
          <a:ln w="38100">
            <a:solidFill>
              <a:schemeClr val="tx1"/>
            </a:solidFill>
          </a:ln>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800" b="1" dirty="0"/>
              <a:t>強み：</a:t>
            </a:r>
            <a:r>
              <a:rPr lang="en-US" altLang="ja-JP" sz="1800" b="1" dirty="0"/>
              <a:t>A.F</a:t>
            </a:r>
          </a:p>
        </p:txBody>
      </p:sp>
      <p:sp>
        <p:nvSpPr>
          <p:cNvPr id="15" name="正方形/長方形 14">
            <a:extLst>
              <a:ext uri="{FF2B5EF4-FFF2-40B4-BE49-F238E27FC236}">
                <a16:creationId xmlns:a16="http://schemas.microsoft.com/office/drawing/2014/main" id="{C1D9F330-EFDA-45EC-86FE-5ADDF49D7608}"/>
              </a:ext>
            </a:extLst>
          </p:cNvPr>
          <p:cNvSpPr/>
          <p:nvPr/>
        </p:nvSpPr>
        <p:spPr>
          <a:xfrm>
            <a:off x="869729" y="2898838"/>
            <a:ext cx="2043971" cy="369332"/>
          </a:xfrm>
          <a:prstGeom prst="rect">
            <a:avLst/>
          </a:prstGeom>
          <a:solidFill>
            <a:schemeClr val="bg1"/>
          </a:solidFill>
          <a:ln w="38100">
            <a:solidFill>
              <a:schemeClr val="tx1"/>
            </a:solidFill>
          </a:ln>
        </p:spPr>
        <p:txBody>
          <a:bodyPr wrap="square" anchor="ctr">
            <a:spAutoFit/>
          </a:bodyPr>
          <a:lstStyle/>
          <a:p>
            <a:r>
              <a:rPr lang="ja-JP" altLang="en-US" b="1" dirty="0"/>
              <a:t>弱み：</a:t>
            </a:r>
            <a:r>
              <a:rPr lang="en-US" altLang="ja-JP" b="1" dirty="0"/>
              <a:t>H.I</a:t>
            </a:r>
          </a:p>
        </p:txBody>
      </p:sp>
      <p:sp>
        <p:nvSpPr>
          <p:cNvPr id="17" name="正方形/長方形 16">
            <a:extLst>
              <a:ext uri="{FF2B5EF4-FFF2-40B4-BE49-F238E27FC236}">
                <a16:creationId xmlns:a16="http://schemas.microsoft.com/office/drawing/2014/main" id="{DA93EB52-3744-422C-A8E9-B6E006E85578}"/>
              </a:ext>
            </a:extLst>
          </p:cNvPr>
          <p:cNvSpPr/>
          <p:nvPr/>
        </p:nvSpPr>
        <p:spPr>
          <a:xfrm>
            <a:off x="0" y="3468146"/>
            <a:ext cx="2492990" cy="369332"/>
          </a:xfrm>
          <a:prstGeom prst="rect">
            <a:avLst/>
          </a:prstGeom>
        </p:spPr>
        <p:txBody>
          <a:bodyPr wrap="none">
            <a:spAutoFit/>
          </a:bodyPr>
          <a:lstStyle/>
          <a:p>
            <a:r>
              <a:rPr kumimoji="1" lang="ja-JP" altLang="en-US" b="1" dirty="0"/>
              <a:t>「強み」を感じた理由</a:t>
            </a:r>
            <a:endParaRPr kumimoji="1" lang="en-US" altLang="ja-JP" b="1" dirty="0"/>
          </a:p>
        </p:txBody>
      </p:sp>
      <p:sp>
        <p:nvSpPr>
          <p:cNvPr id="18" name="正方形/長方形 17">
            <a:extLst>
              <a:ext uri="{FF2B5EF4-FFF2-40B4-BE49-F238E27FC236}">
                <a16:creationId xmlns:a16="http://schemas.microsoft.com/office/drawing/2014/main" id="{BC943ECC-DC4C-454C-AC08-E024DA7EC2DE}"/>
              </a:ext>
            </a:extLst>
          </p:cNvPr>
          <p:cNvSpPr/>
          <p:nvPr/>
        </p:nvSpPr>
        <p:spPr>
          <a:xfrm>
            <a:off x="4777819" y="3468146"/>
            <a:ext cx="2492990" cy="369332"/>
          </a:xfrm>
          <a:prstGeom prst="rect">
            <a:avLst/>
          </a:prstGeom>
        </p:spPr>
        <p:txBody>
          <a:bodyPr wrap="none">
            <a:spAutoFit/>
          </a:bodyPr>
          <a:lstStyle/>
          <a:p>
            <a:r>
              <a:rPr kumimoji="1" lang="ja-JP" altLang="en-US" b="1" dirty="0"/>
              <a:t>「弱み」を感じた理由</a:t>
            </a:r>
            <a:endParaRPr kumimoji="1" lang="en-US" altLang="ja-JP" b="1" dirty="0"/>
          </a:p>
        </p:txBody>
      </p:sp>
      <p:sp>
        <p:nvSpPr>
          <p:cNvPr id="19" name="正方形/長方形 18">
            <a:extLst>
              <a:ext uri="{FF2B5EF4-FFF2-40B4-BE49-F238E27FC236}">
                <a16:creationId xmlns:a16="http://schemas.microsoft.com/office/drawing/2014/main" id="{C147F30D-1653-412D-99C6-10B34EF7A2D5}"/>
              </a:ext>
            </a:extLst>
          </p:cNvPr>
          <p:cNvSpPr/>
          <p:nvPr/>
        </p:nvSpPr>
        <p:spPr>
          <a:xfrm>
            <a:off x="31529" y="5583209"/>
            <a:ext cx="2031325" cy="369332"/>
          </a:xfrm>
          <a:prstGeom prst="rect">
            <a:avLst/>
          </a:prstGeom>
        </p:spPr>
        <p:txBody>
          <a:bodyPr wrap="none">
            <a:spAutoFit/>
          </a:bodyPr>
          <a:lstStyle/>
          <a:p>
            <a:r>
              <a:rPr kumimoji="1" lang="ja-JP" altLang="en-US" b="1" dirty="0"/>
              <a:t>今後のアドバイス</a:t>
            </a:r>
            <a:endParaRPr kumimoji="1" lang="en-US" altLang="ja-JP" b="1" dirty="0"/>
          </a:p>
        </p:txBody>
      </p:sp>
      <p:sp>
        <p:nvSpPr>
          <p:cNvPr id="23" name="正方形/長方形 22">
            <a:extLst>
              <a:ext uri="{FF2B5EF4-FFF2-40B4-BE49-F238E27FC236}">
                <a16:creationId xmlns:a16="http://schemas.microsoft.com/office/drawing/2014/main" id="{FA59F853-2247-4BC7-9ADA-E3266BE98847}"/>
              </a:ext>
            </a:extLst>
          </p:cNvPr>
          <p:cNvSpPr/>
          <p:nvPr/>
        </p:nvSpPr>
        <p:spPr>
          <a:xfrm>
            <a:off x="121837" y="3822409"/>
            <a:ext cx="4547817" cy="164178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rPr>
              <a:t>：〇日の業務体験では、自ら「やるべきこと、できることは何か？」を常に考えて行動されていました。指示された業務の目的を理解し、指示された以上に「できること」を探して実行できていました。また〇日のグループワークでもリーダーシップを発揮し、ひときわ率先して課題に取り組んでいる姿勢が素晴らしかったです。さらに、ご自身の意見をしっかりと持っているだけでなく、それを他学生に丁寧にわかりやすい言葉で伝えることができており、大変好感がもてました。</a:t>
            </a:r>
          </a:p>
        </p:txBody>
      </p:sp>
      <p:sp>
        <p:nvSpPr>
          <p:cNvPr id="24" name="正方形/長方形 23">
            <a:extLst>
              <a:ext uri="{FF2B5EF4-FFF2-40B4-BE49-F238E27FC236}">
                <a16:creationId xmlns:a16="http://schemas.microsoft.com/office/drawing/2014/main" id="{BB5D45F2-F480-4924-ABFB-E4BE6FDB08C0}"/>
              </a:ext>
            </a:extLst>
          </p:cNvPr>
          <p:cNvSpPr/>
          <p:nvPr/>
        </p:nvSpPr>
        <p:spPr>
          <a:xfrm>
            <a:off x="4933157" y="3813858"/>
            <a:ext cx="4547817" cy="163258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rPr>
              <a:t>：〇日のグループワークで他学生と意見が対立した際、少々強引に自分の意見を押し通そうとする雰囲気を感じました。決して強い口調や悪い雰囲気になるような言葉遣いではなく、丁寧に話し合えていたので大きな問題は感じませんでしたが、一方で、「他の学生の持つ意見と花子さんの意見を組み合わせた時に、より良いアイデアが生まれるのではないか」と、もったいなく感じました。</a:t>
            </a:r>
          </a:p>
        </p:txBody>
      </p:sp>
      <p:sp>
        <p:nvSpPr>
          <p:cNvPr id="25" name="正方形/長方形 24">
            <a:extLst>
              <a:ext uri="{FF2B5EF4-FFF2-40B4-BE49-F238E27FC236}">
                <a16:creationId xmlns:a16="http://schemas.microsoft.com/office/drawing/2014/main" id="{DA51BDCC-F7C3-44FE-B0AA-C4126357C92F}"/>
              </a:ext>
            </a:extLst>
          </p:cNvPr>
          <p:cNvSpPr/>
          <p:nvPr/>
        </p:nvSpPr>
        <p:spPr>
          <a:xfrm>
            <a:off x="121837" y="5904773"/>
            <a:ext cx="9359137" cy="80032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rPr>
              <a:t>：ご自身の考えを明確にし、それをいつでも臆せず周囲に発信していく力を持っている人は決して多くありません。今後は、そこに他者に対する傾聴力や柔軟性を取り込み、意見の異なる人と相乗効果を発揮して仕事ができる人になってください！職場ではもちろん、取引先や顧客と様々な意見を出し合いながら、よりよい結果を生むことができる人は、どのような企業のどのような業務でも求められる人材です！花子さんには、ぜひそんな人材になってほしいと思っています。</a:t>
            </a:r>
          </a:p>
        </p:txBody>
      </p:sp>
      <p:sp>
        <p:nvSpPr>
          <p:cNvPr id="9" name="テキスト ボックス 8">
            <a:extLst>
              <a:ext uri="{FF2B5EF4-FFF2-40B4-BE49-F238E27FC236}">
                <a16:creationId xmlns:a16="http://schemas.microsoft.com/office/drawing/2014/main" id="{B355EB29-D248-45A4-964F-4150F7DE91C9}"/>
              </a:ext>
            </a:extLst>
          </p:cNvPr>
          <p:cNvSpPr txBox="1"/>
          <p:nvPr/>
        </p:nvSpPr>
        <p:spPr>
          <a:xfrm>
            <a:off x="278562" y="83735"/>
            <a:ext cx="2486648" cy="523220"/>
          </a:xfrm>
          <a:prstGeom prst="rect">
            <a:avLst/>
          </a:prstGeom>
          <a:solidFill>
            <a:srgbClr val="FF0000"/>
          </a:solidFill>
        </p:spPr>
        <p:txBody>
          <a:bodyPr wrap="square" rtlCol="0">
            <a:spAutoFit/>
          </a:bodyPr>
          <a:lstStyle/>
          <a:p>
            <a:r>
              <a:rPr kumimoji="1" lang="ja-JP" altLang="en-US" sz="2800" b="1" dirty="0">
                <a:solidFill>
                  <a:schemeClr val="bg1"/>
                </a:solidFill>
              </a:rPr>
              <a:t>書き方の見本</a:t>
            </a:r>
          </a:p>
        </p:txBody>
      </p:sp>
      <p:sp>
        <p:nvSpPr>
          <p:cNvPr id="13" name="正方形/長方形 12">
            <a:extLst>
              <a:ext uri="{FF2B5EF4-FFF2-40B4-BE49-F238E27FC236}">
                <a16:creationId xmlns:a16="http://schemas.microsoft.com/office/drawing/2014/main" id="{8B9CCDEB-19FA-49ED-A300-F475F87AF3C6}"/>
              </a:ext>
            </a:extLst>
          </p:cNvPr>
          <p:cNvSpPr/>
          <p:nvPr/>
        </p:nvSpPr>
        <p:spPr>
          <a:xfrm>
            <a:off x="2248537" y="4090725"/>
            <a:ext cx="4950400" cy="914400"/>
          </a:xfrm>
          <a:prstGeom prst="rect">
            <a:avLst/>
          </a:prstGeom>
          <a:solidFill>
            <a:schemeClr val="accent1">
              <a:alpha val="8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②できるだけ具体的に、「強み」「弱み」を感じた状況や理由をご記入ください</a:t>
            </a:r>
          </a:p>
        </p:txBody>
      </p:sp>
      <p:sp>
        <p:nvSpPr>
          <p:cNvPr id="21" name="正方形/長方形 20">
            <a:extLst>
              <a:ext uri="{FF2B5EF4-FFF2-40B4-BE49-F238E27FC236}">
                <a16:creationId xmlns:a16="http://schemas.microsoft.com/office/drawing/2014/main" id="{81421BDF-E0F1-4D6C-8738-4A5B85405C9F}"/>
              </a:ext>
            </a:extLst>
          </p:cNvPr>
          <p:cNvSpPr/>
          <p:nvPr/>
        </p:nvSpPr>
        <p:spPr>
          <a:xfrm>
            <a:off x="2248537" y="5952540"/>
            <a:ext cx="4950400" cy="752553"/>
          </a:xfrm>
          <a:prstGeom prst="rect">
            <a:avLst/>
          </a:prstGeom>
          <a:solidFill>
            <a:schemeClr val="accent1">
              <a:alpha val="8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③総括として、今後の大学生活に活かすことができるようなアドバイスをご記入ください</a:t>
            </a:r>
          </a:p>
        </p:txBody>
      </p:sp>
      <p:sp>
        <p:nvSpPr>
          <p:cNvPr id="22" name="テキスト ボックス 21">
            <a:extLst>
              <a:ext uri="{FF2B5EF4-FFF2-40B4-BE49-F238E27FC236}">
                <a16:creationId xmlns:a16="http://schemas.microsoft.com/office/drawing/2014/main" id="{B03E062B-35C5-4A2D-9239-0247B4C19298}"/>
              </a:ext>
            </a:extLst>
          </p:cNvPr>
          <p:cNvSpPr txBox="1"/>
          <p:nvPr/>
        </p:nvSpPr>
        <p:spPr>
          <a:xfrm>
            <a:off x="278562" y="1288655"/>
            <a:ext cx="2999773" cy="369332"/>
          </a:xfrm>
          <a:prstGeom prst="rect">
            <a:avLst/>
          </a:prstGeom>
          <a:solidFill>
            <a:schemeClr val="bg1"/>
          </a:solidFill>
          <a:ln w="38100">
            <a:solidFill>
              <a:schemeClr val="tx1"/>
            </a:solidFill>
          </a:ln>
        </p:spPr>
        <p:txBody>
          <a:bodyPr wrap="square" rtlCol="0">
            <a:spAutoFit/>
          </a:bodyPr>
          <a:lstStyle/>
          <a:p>
            <a:r>
              <a:rPr kumimoji="1" lang="ja-JP" altLang="en-US" b="1" dirty="0"/>
              <a:t>学生氏名：</a:t>
            </a:r>
            <a:endParaRPr kumimoji="1" lang="en-US" altLang="ja-JP" b="1" dirty="0"/>
          </a:p>
        </p:txBody>
      </p:sp>
      <p:sp>
        <p:nvSpPr>
          <p:cNvPr id="26" name="テキスト ボックス 25">
            <a:extLst>
              <a:ext uri="{FF2B5EF4-FFF2-40B4-BE49-F238E27FC236}">
                <a16:creationId xmlns:a16="http://schemas.microsoft.com/office/drawing/2014/main" id="{0E68FC64-EAD5-4252-8ABA-D9915A620BF0}"/>
              </a:ext>
            </a:extLst>
          </p:cNvPr>
          <p:cNvSpPr txBox="1"/>
          <p:nvPr/>
        </p:nvSpPr>
        <p:spPr>
          <a:xfrm>
            <a:off x="279522" y="822740"/>
            <a:ext cx="2999773" cy="369332"/>
          </a:xfrm>
          <a:prstGeom prst="rect">
            <a:avLst/>
          </a:prstGeom>
          <a:solidFill>
            <a:schemeClr val="bg1"/>
          </a:solidFill>
          <a:ln w="38100">
            <a:solidFill>
              <a:schemeClr val="tx1"/>
            </a:solidFill>
          </a:ln>
        </p:spPr>
        <p:txBody>
          <a:bodyPr wrap="square" rtlCol="0">
            <a:spAutoFit/>
          </a:bodyPr>
          <a:lstStyle/>
          <a:p>
            <a:r>
              <a:rPr kumimoji="1" lang="ja-JP" altLang="en-US" b="1" dirty="0"/>
              <a:t>所属大学名：</a:t>
            </a:r>
            <a:endParaRPr kumimoji="1" lang="en-US" altLang="ja-JP" b="1" dirty="0"/>
          </a:p>
        </p:txBody>
      </p:sp>
      <p:graphicFrame>
        <p:nvGraphicFramePr>
          <p:cNvPr id="27" name="表 26">
            <a:extLst>
              <a:ext uri="{FF2B5EF4-FFF2-40B4-BE49-F238E27FC236}">
                <a16:creationId xmlns:a16="http://schemas.microsoft.com/office/drawing/2014/main" id="{133F6787-A160-4356-A0DA-E809DA1EEC01}"/>
              </a:ext>
            </a:extLst>
          </p:cNvPr>
          <p:cNvGraphicFramePr>
            <a:graphicFrameLocks noGrp="1"/>
          </p:cNvGraphicFramePr>
          <p:nvPr>
            <p:extLst>
              <p:ext uri="{D42A27DB-BD31-4B8C-83A1-F6EECF244321}">
                <p14:modId xmlns:p14="http://schemas.microsoft.com/office/powerpoint/2010/main" val="2889971261"/>
              </p:ext>
            </p:extLst>
          </p:nvPr>
        </p:nvGraphicFramePr>
        <p:xfrm>
          <a:off x="3488922" y="2047335"/>
          <a:ext cx="2741318" cy="1356663"/>
        </p:xfrm>
        <a:graphic>
          <a:graphicData uri="http://schemas.openxmlformats.org/drawingml/2006/table">
            <a:tbl>
              <a:tblPr>
                <a:tableStyleId>{B301B821-A1FF-4177-AEE7-76D212191A09}</a:tableStyleId>
              </a:tblPr>
              <a:tblGrid>
                <a:gridCol w="900113">
                  <a:extLst>
                    <a:ext uri="{9D8B030D-6E8A-4147-A177-3AD203B41FA5}">
                      <a16:colId xmlns:a16="http://schemas.microsoft.com/office/drawing/2014/main" val="2762097799"/>
                    </a:ext>
                  </a:extLst>
                </a:gridCol>
                <a:gridCol w="1841205">
                  <a:extLst>
                    <a:ext uri="{9D8B030D-6E8A-4147-A177-3AD203B41FA5}">
                      <a16:colId xmlns:a16="http://schemas.microsoft.com/office/drawing/2014/main" val="752765120"/>
                    </a:ext>
                  </a:extLst>
                </a:gridCol>
              </a:tblGrid>
              <a:tr h="96733">
                <a:tc rowSpan="9">
                  <a:txBody>
                    <a:bodyPr/>
                    <a:lstStyle/>
                    <a:p>
                      <a:pPr algn="ctr" fontAlgn="ctr"/>
                      <a:r>
                        <a:rPr lang="ja-JP" altLang="en-US" sz="800" u="none" strike="noStrike" dirty="0">
                          <a:effectLst/>
                        </a:rPr>
                        <a:t>考え抜く力</a:t>
                      </a:r>
                      <a:br>
                        <a:rPr lang="ja-JP" altLang="en-US" sz="800" u="none" strike="noStrike" dirty="0">
                          <a:effectLst/>
                        </a:rPr>
                      </a:br>
                      <a:r>
                        <a:rPr lang="ja-JP" altLang="en-US" sz="800" u="none" strike="noStrike" dirty="0">
                          <a:effectLst/>
                        </a:rPr>
                        <a:t>（シンキング）</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tc>
                  <a:txBody>
                    <a:bodyPr/>
                    <a:lstStyle/>
                    <a:p>
                      <a:pPr algn="l" fontAlgn="ctr"/>
                      <a:r>
                        <a:rPr lang="en-US" altLang="ja-JP" sz="800" u="none" strike="noStrike" dirty="0">
                          <a:effectLst/>
                        </a:rPr>
                        <a:t>D.</a:t>
                      </a:r>
                      <a:r>
                        <a:rPr lang="ja-JP" altLang="en-US" sz="800" u="none" strike="noStrike" dirty="0">
                          <a:effectLst/>
                        </a:rPr>
                        <a:t>課題発見力</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322702485"/>
                  </a:ext>
                </a:extLst>
              </a:tr>
              <a:tr h="115296">
                <a:tc vMerge="1">
                  <a:txBody>
                    <a:bodyPr/>
                    <a:lstStyle/>
                    <a:p>
                      <a:endParaRPr kumimoji="1" lang="ja-JP" altLang="en-US"/>
                    </a:p>
                  </a:txBody>
                  <a:tcPr/>
                </a:tc>
                <a:tc>
                  <a:txBody>
                    <a:bodyPr/>
                    <a:lstStyle/>
                    <a:p>
                      <a:pPr algn="l" fontAlgn="ctr"/>
                      <a:r>
                        <a:rPr lang="ja-JP" altLang="en-US" sz="800" u="none" strike="noStrike" dirty="0">
                          <a:effectLst/>
                        </a:rPr>
                        <a:t>現状を分析し目的や課題を明らかにする力</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26420360"/>
                  </a:ext>
                </a:extLst>
              </a:tr>
              <a:tr h="115296">
                <a:tc vMerge="1">
                  <a:txBody>
                    <a:bodyPr/>
                    <a:lstStyle/>
                    <a:p>
                      <a:endParaRPr kumimoji="1" lang="ja-JP" altLang="en-US"/>
                    </a:p>
                  </a:txBody>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1053965025"/>
                  </a:ext>
                </a:extLst>
              </a:tr>
              <a:tr h="115296">
                <a:tc vMerge="1">
                  <a:txBody>
                    <a:bodyPr/>
                    <a:lstStyle/>
                    <a:p>
                      <a:endParaRPr kumimoji="1" lang="ja-JP" altLang="en-US"/>
                    </a:p>
                  </a:txBody>
                  <a:tcPr/>
                </a:tc>
                <a:tc>
                  <a:txBody>
                    <a:bodyPr/>
                    <a:lstStyle/>
                    <a:p>
                      <a:pPr algn="l" fontAlgn="ctr"/>
                      <a:r>
                        <a:rPr lang="en-US" altLang="ja-JP" sz="800" u="none" strike="noStrike" dirty="0">
                          <a:effectLst/>
                        </a:rPr>
                        <a:t>E. </a:t>
                      </a:r>
                      <a:r>
                        <a:rPr lang="ja-JP" altLang="en-US" sz="800" u="none" strike="noStrike" dirty="0">
                          <a:effectLst/>
                        </a:rPr>
                        <a:t>計画力</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1267837821"/>
                  </a:ext>
                </a:extLst>
              </a:tr>
              <a:tr h="147020">
                <a:tc vMerge="1">
                  <a:txBody>
                    <a:bodyPr/>
                    <a:lstStyle/>
                    <a:p>
                      <a:endParaRPr kumimoji="1" lang="ja-JP" altLang="en-US"/>
                    </a:p>
                  </a:txBody>
                  <a:tcPr/>
                </a:tc>
                <a:tc>
                  <a:txBody>
                    <a:bodyPr/>
                    <a:lstStyle/>
                    <a:p>
                      <a:pPr algn="l" fontAlgn="ctr"/>
                      <a:r>
                        <a:rPr lang="ja-JP" altLang="en-US" sz="800" u="none" strike="noStrike" dirty="0">
                          <a:effectLst/>
                        </a:rPr>
                        <a:t>課題の解決に向けたプロセスを明らかにし準備する力</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2893735235"/>
                  </a:ext>
                </a:extLst>
              </a:tr>
              <a:tr h="115296">
                <a:tc vMerge="1">
                  <a:txBody>
                    <a:bodyPr/>
                    <a:lstStyle/>
                    <a:p>
                      <a:endParaRPr kumimoji="1" lang="ja-JP" altLang="en-US"/>
                    </a:p>
                  </a:txBody>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2568548133"/>
                  </a:ext>
                </a:extLst>
              </a:tr>
              <a:tr h="115296">
                <a:tc vMerge="1">
                  <a:txBody>
                    <a:bodyPr/>
                    <a:lstStyle/>
                    <a:p>
                      <a:endParaRPr kumimoji="1" lang="ja-JP" altLang="en-US"/>
                    </a:p>
                  </a:txBody>
                  <a:tcPr/>
                </a:tc>
                <a:tc>
                  <a:txBody>
                    <a:bodyPr/>
                    <a:lstStyle/>
                    <a:p>
                      <a:pPr algn="l" fontAlgn="ctr"/>
                      <a:r>
                        <a:rPr lang="en-US" altLang="ja-JP" sz="800" u="none" strike="noStrike" dirty="0">
                          <a:effectLst/>
                        </a:rPr>
                        <a:t>F. </a:t>
                      </a:r>
                      <a:r>
                        <a:rPr lang="ja-JP" altLang="en-US" sz="800" u="none" strike="noStrike" dirty="0">
                          <a:effectLst/>
                        </a:rPr>
                        <a:t>創造力</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2677324539"/>
                  </a:ext>
                </a:extLst>
              </a:tr>
              <a:tr h="115296">
                <a:tc vMerge="1">
                  <a:txBody>
                    <a:bodyPr/>
                    <a:lstStyle/>
                    <a:p>
                      <a:endParaRPr kumimoji="1" lang="ja-JP" altLang="en-US"/>
                    </a:p>
                  </a:txBody>
                  <a:tcPr/>
                </a:tc>
                <a:tc>
                  <a:txBody>
                    <a:bodyPr/>
                    <a:lstStyle/>
                    <a:p>
                      <a:pPr algn="l" fontAlgn="ctr"/>
                      <a:r>
                        <a:rPr lang="ja-JP" altLang="en-US" sz="800" u="none" strike="noStrike" dirty="0">
                          <a:effectLst/>
                        </a:rPr>
                        <a:t>新しい価値を生み出す力</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3857477811"/>
                  </a:ext>
                </a:extLst>
              </a:tr>
              <a:tr h="115296">
                <a:tc vMerge="1">
                  <a:txBody>
                    <a:bodyPr/>
                    <a:lstStyle/>
                    <a:p>
                      <a:endParaRPr kumimoji="1" lang="ja-JP" altLang="en-US"/>
                    </a:p>
                  </a:txBody>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3709016188"/>
                  </a:ext>
                </a:extLst>
              </a:tr>
            </a:tbl>
          </a:graphicData>
        </a:graphic>
      </p:graphicFrame>
      <p:graphicFrame>
        <p:nvGraphicFramePr>
          <p:cNvPr id="28" name="表 27">
            <a:extLst>
              <a:ext uri="{FF2B5EF4-FFF2-40B4-BE49-F238E27FC236}">
                <a16:creationId xmlns:a16="http://schemas.microsoft.com/office/drawing/2014/main" id="{6F649968-B6B1-4F9D-8482-47A524C22690}"/>
              </a:ext>
            </a:extLst>
          </p:cNvPr>
          <p:cNvGraphicFramePr>
            <a:graphicFrameLocks noGrp="1"/>
          </p:cNvGraphicFramePr>
          <p:nvPr>
            <p:extLst>
              <p:ext uri="{D42A27DB-BD31-4B8C-83A1-F6EECF244321}">
                <p14:modId xmlns:p14="http://schemas.microsoft.com/office/powerpoint/2010/main" val="242084053"/>
              </p:ext>
            </p:extLst>
          </p:nvPr>
        </p:nvGraphicFramePr>
        <p:xfrm>
          <a:off x="6323968" y="788658"/>
          <a:ext cx="3459999" cy="2581854"/>
        </p:xfrm>
        <a:graphic>
          <a:graphicData uri="http://schemas.openxmlformats.org/drawingml/2006/table">
            <a:tbl>
              <a:tblPr>
                <a:tableStyleId>{10A1B5D5-9B99-4C35-A422-299274C87663}</a:tableStyleId>
              </a:tblPr>
              <a:tblGrid>
                <a:gridCol w="1110338">
                  <a:extLst>
                    <a:ext uri="{9D8B030D-6E8A-4147-A177-3AD203B41FA5}">
                      <a16:colId xmlns:a16="http://schemas.microsoft.com/office/drawing/2014/main" val="101983980"/>
                    </a:ext>
                  </a:extLst>
                </a:gridCol>
                <a:gridCol w="2349661">
                  <a:extLst>
                    <a:ext uri="{9D8B030D-6E8A-4147-A177-3AD203B41FA5}">
                      <a16:colId xmlns:a16="http://schemas.microsoft.com/office/drawing/2014/main" val="116796834"/>
                    </a:ext>
                  </a:extLst>
                </a:gridCol>
              </a:tblGrid>
              <a:tr h="144318">
                <a:tc rowSpan="18">
                  <a:txBody>
                    <a:bodyPr/>
                    <a:lstStyle/>
                    <a:p>
                      <a:pPr algn="ctr" fontAlgn="ctr"/>
                      <a:r>
                        <a:rPr lang="ja-JP" altLang="en-US" sz="800" u="none" strike="noStrike" dirty="0">
                          <a:effectLst/>
                        </a:rPr>
                        <a:t>チームで働く力</a:t>
                      </a:r>
                      <a:br>
                        <a:rPr lang="ja-JP" altLang="en-US" sz="800" u="none" strike="noStrike" dirty="0">
                          <a:effectLst/>
                        </a:rPr>
                      </a:br>
                      <a:r>
                        <a:rPr lang="ja-JP" altLang="en-US" sz="800" u="none" strike="noStrike" dirty="0">
                          <a:effectLst/>
                        </a:rPr>
                        <a:t>（チームワーク）</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tc>
                  <a:txBody>
                    <a:bodyPr/>
                    <a:lstStyle/>
                    <a:p>
                      <a:pPr algn="l" fontAlgn="ctr"/>
                      <a:r>
                        <a:rPr lang="en-US" altLang="ja-JP" sz="800" u="none" strike="noStrike" dirty="0">
                          <a:effectLst/>
                        </a:rPr>
                        <a:t>G. </a:t>
                      </a:r>
                      <a:r>
                        <a:rPr lang="ja-JP" altLang="en-US" sz="800" u="none" strike="noStrike" dirty="0">
                          <a:effectLst/>
                        </a:rPr>
                        <a:t>発信力</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885468673"/>
                  </a:ext>
                </a:extLst>
              </a:tr>
              <a:tr h="128448">
                <a:tc vMerge="1">
                  <a:txBody>
                    <a:bodyPr/>
                    <a:lstStyle/>
                    <a:p>
                      <a:endParaRPr kumimoji="1" lang="ja-JP" altLang="en-US"/>
                    </a:p>
                  </a:txBody>
                  <a:tcPr/>
                </a:tc>
                <a:tc>
                  <a:txBody>
                    <a:bodyPr/>
                    <a:lstStyle/>
                    <a:p>
                      <a:pPr algn="l" fontAlgn="ctr"/>
                      <a:r>
                        <a:rPr lang="ja-JP" altLang="en-US" sz="800" u="none" strike="noStrike" dirty="0">
                          <a:effectLst/>
                        </a:rPr>
                        <a:t>自分の意見をわかりやすく伝える力</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1517908879"/>
                  </a:ext>
                </a:extLst>
              </a:tr>
              <a:tr h="144318">
                <a:tc vMerge="1">
                  <a:txBody>
                    <a:bodyPr/>
                    <a:lstStyle/>
                    <a:p>
                      <a:endParaRPr kumimoji="1" lang="ja-JP" altLang="en-US"/>
                    </a:p>
                  </a:txBody>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1759516815"/>
                  </a:ext>
                </a:extLst>
              </a:tr>
              <a:tr h="144318">
                <a:tc vMerge="1">
                  <a:txBody>
                    <a:bodyPr/>
                    <a:lstStyle/>
                    <a:p>
                      <a:endParaRPr kumimoji="1" lang="ja-JP" altLang="en-US"/>
                    </a:p>
                  </a:txBody>
                  <a:tcPr/>
                </a:tc>
                <a:tc>
                  <a:txBody>
                    <a:bodyPr/>
                    <a:lstStyle/>
                    <a:p>
                      <a:pPr algn="l" fontAlgn="ctr"/>
                      <a:r>
                        <a:rPr lang="en-US" altLang="ja-JP" sz="800" u="none" strike="noStrike" dirty="0">
                          <a:effectLst/>
                        </a:rPr>
                        <a:t>H. </a:t>
                      </a:r>
                      <a:r>
                        <a:rPr lang="ja-JP" altLang="en-US" sz="800" u="none" strike="noStrike" dirty="0">
                          <a:effectLst/>
                        </a:rPr>
                        <a:t>傾聴力</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2873163473"/>
                  </a:ext>
                </a:extLst>
              </a:tr>
              <a:tr h="144318">
                <a:tc vMerge="1">
                  <a:txBody>
                    <a:bodyPr/>
                    <a:lstStyle/>
                    <a:p>
                      <a:endParaRPr kumimoji="1" lang="ja-JP" altLang="en-US"/>
                    </a:p>
                  </a:txBody>
                  <a:tcPr/>
                </a:tc>
                <a:tc>
                  <a:txBody>
                    <a:bodyPr/>
                    <a:lstStyle/>
                    <a:p>
                      <a:pPr algn="l" fontAlgn="ctr"/>
                      <a:r>
                        <a:rPr lang="ja-JP" altLang="en-US" sz="800" u="none" strike="noStrike" dirty="0">
                          <a:effectLst/>
                        </a:rPr>
                        <a:t>相手の意見を丁寧に聴く力</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2829404004"/>
                  </a:ext>
                </a:extLst>
              </a:tr>
              <a:tr h="144318">
                <a:tc vMerge="1">
                  <a:txBody>
                    <a:bodyPr/>
                    <a:lstStyle/>
                    <a:p>
                      <a:endParaRPr kumimoji="1" lang="ja-JP" altLang="en-US"/>
                    </a:p>
                  </a:txBody>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972165929"/>
                  </a:ext>
                </a:extLst>
              </a:tr>
              <a:tr h="144318">
                <a:tc vMerge="1">
                  <a:txBody>
                    <a:bodyPr/>
                    <a:lstStyle/>
                    <a:p>
                      <a:endParaRPr kumimoji="1" lang="ja-JP" altLang="en-US"/>
                    </a:p>
                  </a:txBody>
                  <a:tcPr/>
                </a:tc>
                <a:tc>
                  <a:txBody>
                    <a:bodyPr/>
                    <a:lstStyle/>
                    <a:p>
                      <a:pPr algn="l" fontAlgn="ctr"/>
                      <a:r>
                        <a:rPr lang="en-US" altLang="ja-JP" sz="800" u="none" strike="noStrike" dirty="0">
                          <a:effectLst/>
                        </a:rPr>
                        <a:t>I. </a:t>
                      </a:r>
                      <a:r>
                        <a:rPr lang="ja-JP" altLang="en-US" sz="800" u="none" strike="noStrike" dirty="0">
                          <a:effectLst/>
                        </a:rPr>
                        <a:t>柔軟性</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3728462088"/>
                  </a:ext>
                </a:extLst>
              </a:tr>
              <a:tr h="144318">
                <a:tc vMerge="1">
                  <a:txBody>
                    <a:bodyPr/>
                    <a:lstStyle/>
                    <a:p>
                      <a:endParaRPr kumimoji="1" lang="ja-JP" altLang="en-US"/>
                    </a:p>
                  </a:txBody>
                  <a:tcPr/>
                </a:tc>
                <a:tc>
                  <a:txBody>
                    <a:bodyPr/>
                    <a:lstStyle/>
                    <a:p>
                      <a:pPr algn="l" fontAlgn="ctr"/>
                      <a:r>
                        <a:rPr lang="ja-JP" altLang="en-US" sz="800" u="none" strike="noStrike" dirty="0">
                          <a:effectLst/>
                        </a:rPr>
                        <a:t>意見の違いや立場の違いを理解する力</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3461032365"/>
                  </a:ext>
                </a:extLst>
              </a:tr>
              <a:tr h="144318">
                <a:tc vMerge="1">
                  <a:txBody>
                    <a:bodyPr/>
                    <a:lstStyle/>
                    <a:p>
                      <a:endParaRPr kumimoji="1" lang="ja-JP" altLang="en-US"/>
                    </a:p>
                  </a:txBody>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3151050772"/>
                  </a:ext>
                </a:extLst>
              </a:tr>
              <a:tr h="144318">
                <a:tc vMerge="1">
                  <a:txBody>
                    <a:bodyPr/>
                    <a:lstStyle/>
                    <a:p>
                      <a:endParaRPr kumimoji="1" lang="ja-JP" altLang="en-US"/>
                    </a:p>
                  </a:txBody>
                  <a:tcPr/>
                </a:tc>
                <a:tc>
                  <a:txBody>
                    <a:bodyPr/>
                    <a:lstStyle/>
                    <a:p>
                      <a:pPr algn="l" fontAlgn="ctr"/>
                      <a:r>
                        <a:rPr lang="en-US" altLang="ja-JP" sz="800" u="none" strike="noStrike" dirty="0">
                          <a:effectLst/>
                        </a:rPr>
                        <a:t>J. </a:t>
                      </a:r>
                      <a:r>
                        <a:rPr lang="ja-JP" altLang="en-US" sz="800" u="none" strike="noStrike" dirty="0">
                          <a:effectLst/>
                        </a:rPr>
                        <a:t>情況把握力</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1391868662"/>
                  </a:ext>
                </a:extLst>
              </a:tr>
              <a:tr h="144318">
                <a:tc vMerge="1">
                  <a:txBody>
                    <a:bodyPr/>
                    <a:lstStyle/>
                    <a:p>
                      <a:endParaRPr kumimoji="1" lang="ja-JP" altLang="en-US"/>
                    </a:p>
                  </a:txBody>
                  <a:tcPr/>
                </a:tc>
                <a:tc>
                  <a:txBody>
                    <a:bodyPr/>
                    <a:lstStyle/>
                    <a:p>
                      <a:pPr algn="l" fontAlgn="ctr"/>
                      <a:r>
                        <a:rPr lang="ja-JP" altLang="en-US" sz="800" u="none" strike="noStrike" dirty="0">
                          <a:effectLst/>
                        </a:rPr>
                        <a:t>自分と周囲の人々や物事との関係性を理解する力</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442213829"/>
                  </a:ext>
                </a:extLst>
              </a:tr>
              <a:tr h="144318">
                <a:tc vMerge="1">
                  <a:txBody>
                    <a:bodyPr/>
                    <a:lstStyle/>
                    <a:p>
                      <a:endParaRPr kumimoji="1" lang="ja-JP" altLang="en-US"/>
                    </a:p>
                  </a:txBody>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2337924338"/>
                  </a:ext>
                </a:extLst>
              </a:tr>
              <a:tr h="144318">
                <a:tc vMerge="1">
                  <a:txBody>
                    <a:bodyPr/>
                    <a:lstStyle/>
                    <a:p>
                      <a:endParaRPr kumimoji="1" lang="ja-JP" altLang="en-US"/>
                    </a:p>
                  </a:txBody>
                  <a:tcPr/>
                </a:tc>
                <a:tc>
                  <a:txBody>
                    <a:bodyPr/>
                    <a:lstStyle/>
                    <a:p>
                      <a:pPr algn="l" fontAlgn="ctr"/>
                      <a:r>
                        <a:rPr lang="en-US" altLang="ja-JP" sz="800" u="none" strike="noStrike" dirty="0">
                          <a:effectLst/>
                        </a:rPr>
                        <a:t>K. </a:t>
                      </a:r>
                      <a:r>
                        <a:rPr lang="ja-JP" altLang="en-US" sz="800" u="none" strike="noStrike" dirty="0">
                          <a:effectLst/>
                        </a:rPr>
                        <a:t>規律性</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4016541588"/>
                  </a:ext>
                </a:extLst>
              </a:tr>
              <a:tr h="144318">
                <a:tc vMerge="1">
                  <a:txBody>
                    <a:bodyPr/>
                    <a:lstStyle/>
                    <a:p>
                      <a:endParaRPr kumimoji="1" lang="ja-JP" altLang="en-US"/>
                    </a:p>
                  </a:txBody>
                  <a:tcPr/>
                </a:tc>
                <a:tc>
                  <a:txBody>
                    <a:bodyPr/>
                    <a:lstStyle/>
                    <a:p>
                      <a:pPr algn="l" fontAlgn="ctr"/>
                      <a:r>
                        <a:rPr lang="ja-JP" altLang="en-US" sz="800" u="none" strike="noStrike" dirty="0">
                          <a:effectLst/>
                        </a:rPr>
                        <a:t>社会のルールや人との約束を守る力</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777482530"/>
                  </a:ext>
                </a:extLst>
              </a:tr>
              <a:tr h="144318">
                <a:tc vMerge="1">
                  <a:txBody>
                    <a:bodyPr/>
                    <a:lstStyle/>
                    <a:p>
                      <a:endParaRPr kumimoji="1" lang="ja-JP" altLang="en-US"/>
                    </a:p>
                  </a:txBody>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1880167749"/>
                  </a:ext>
                </a:extLst>
              </a:tr>
              <a:tr h="144318">
                <a:tc vMerge="1">
                  <a:txBody>
                    <a:bodyPr/>
                    <a:lstStyle/>
                    <a:p>
                      <a:endParaRPr kumimoji="1" lang="ja-JP" altLang="en-US"/>
                    </a:p>
                  </a:txBody>
                  <a:tcPr/>
                </a:tc>
                <a:tc>
                  <a:txBody>
                    <a:bodyPr/>
                    <a:lstStyle/>
                    <a:p>
                      <a:pPr algn="l" fontAlgn="ctr"/>
                      <a:r>
                        <a:rPr lang="en-US" altLang="ja-JP" sz="800" u="none" strike="noStrike" dirty="0">
                          <a:effectLst/>
                        </a:rPr>
                        <a:t>L. </a:t>
                      </a:r>
                      <a:r>
                        <a:rPr lang="ja-JP" altLang="en-US" sz="800" u="none" strike="noStrike" dirty="0">
                          <a:effectLst/>
                        </a:rPr>
                        <a:t>ストレスコントロール力</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121273179"/>
                  </a:ext>
                </a:extLst>
              </a:tr>
              <a:tr h="144318">
                <a:tc vMerge="1">
                  <a:txBody>
                    <a:bodyPr/>
                    <a:lstStyle/>
                    <a:p>
                      <a:endParaRPr kumimoji="1" lang="ja-JP" altLang="en-US"/>
                    </a:p>
                  </a:txBody>
                  <a:tcPr/>
                </a:tc>
                <a:tc>
                  <a:txBody>
                    <a:bodyPr/>
                    <a:lstStyle/>
                    <a:p>
                      <a:pPr algn="l" fontAlgn="ctr"/>
                      <a:r>
                        <a:rPr lang="ja-JP" altLang="en-US" sz="800" u="none" strike="noStrike" dirty="0">
                          <a:effectLst/>
                        </a:rPr>
                        <a:t>ストレスの発生源に対応する力</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2945937679"/>
                  </a:ext>
                </a:extLst>
              </a:tr>
              <a:tr h="144318">
                <a:tc vMerge="1">
                  <a:txBody>
                    <a:bodyPr/>
                    <a:lstStyle/>
                    <a:p>
                      <a:endParaRPr kumimoji="1" lang="ja-JP" altLang="en-US"/>
                    </a:p>
                  </a:txBody>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727" marR="1727" marT="1727" marB="0" anchor="ctr"/>
                </a:tc>
                <a:extLst>
                  <a:ext uri="{0D108BD9-81ED-4DB2-BD59-A6C34878D82A}">
                    <a16:rowId xmlns:a16="http://schemas.microsoft.com/office/drawing/2014/main" val="2429957028"/>
                  </a:ext>
                </a:extLst>
              </a:tr>
            </a:tbl>
          </a:graphicData>
        </a:graphic>
      </p:graphicFrame>
      <p:sp>
        <p:nvSpPr>
          <p:cNvPr id="12" name="吹き出し: 左矢印 11">
            <a:extLst>
              <a:ext uri="{FF2B5EF4-FFF2-40B4-BE49-F238E27FC236}">
                <a16:creationId xmlns:a16="http://schemas.microsoft.com/office/drawing/2014/main" id="{4090B99B-6874-4916-82E7-53F835C2A6CD}"/>
              </a:ext>
            </a:extLst>
          </p:cNvPr>
          <p:cNvSpPr/>
          <p:nvPr/>
        </p:nvSpPr>
        <p:spPr>
          <a:xfrm>
            <a:off x="3159337" y="1564446"/>
            <a:ext cx="5249575" cy="2274935"/>
          </a:xfrm>
          <a:prstGeom prst="leftArrowCallout">
            <a:avLst>
              <a:gd name="adj1" fmla="val 13293"/>
              <a:gd name="adj2" fmla="val 21098"/>
              <a:gd name="adj3" fmla="val 16025"/>
              <a:gd name="adj4" fmla="val 80197"/>
            </a:avLst>
          </a:prstGeom>
          <a:solidFill>
            <a:schemeClr val="accent1">
              <a:alpha val="7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t>①右の「社会人基礎力」の</a:t>
            </a:r>
            <a:r>
              <a:rPr kumimoji="1" lang="en-US" altLang="ja-JP" dirty="0"/>
              <a:t>12</a:t>
            </a:r>
            <a:r>
              <a:rPr kumimoji="1" lang="ja-JP" altLang="en-US" dirty="0"/>
              <a:t>の要素から、インターンシップ中に感じた就業人としての「強み」「弱み」をいくつか選んでください。</a:t>
            </a:r>
          </a:p>
        </p:txBody>
      </p:sp>
    </p:spTree>
    <p:extLst>
      <p:ext uri="{BB962C8B-B14F-4D97-AF65-F5344CB8AC3E}">
        <p14:creationId xmlns:p14="http://schemas.microsoft.com/office/powerpoint/2010/main" val="192803039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223</TotalTime>
  <Words>872</Words>
  <Application>Microsoft Office PowerPoint</Application>
  <PresentationFormat>A4 210 x 297 mm</PresentationFormat>
  <Paragraphs>114</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Arial</vt:lpstr>
      <vt:lpstr>Calibri</vt:lpstr>
      <vt:lpstr>Calibri Light</vt:lpstr>
      <vt:lpstr>Office テーマ</vt:lpstr>
      <vt:lpstr>うりずんインターンシップ　社会人基礎力フィードバック表</vt:lpstr>
      <vt:lpstr>うりずんインターンシップ　社会人基礎力フィードバック表</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うりずん＋インターンシップ　社会人基礎力フィードバック表</dc:title>
  <dc:creator>温山　陽介(グローバル教育支援機構)</dc:creator>
  <cp:lastModifiedBy>一美</cp:lastModifiedBy>
  <cp:revision>22</cp:revision>
  <cp:lastPrinted>2019-06-13T07:20:19Z</cp:lastPrinted>
  <dcterms:created xsi:type="dcterms:W3CDTF">2019-06-12T07:35:25Z</dcterms:created>
  <dcterms:modified xsi:type="dcterms:W3CDTF">2022-04-25T05:37:35Z</dcterms:modified>
</cp:coreProperties>
</file>